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3"/>
  </p:sldMasterIdLst>
  <p:notesMasterIdLst>
    <p:notesMasterId r:id="rId5"/>
  </p:notesMasterIdLst>
  <p:sldIdLst>
    <p:sldId id="256" r:id="rId4"/>
  </p:sldIdLst>
  <p:sldSz cx="30275213" cy="4280376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 d="100"/>
          <a:sy n="13" d="100"/>
        </p:scale>
        <p:origin x="2635" y="1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Publications</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General</c:formatCode>
                <c:ptCount val="11"/>
                <c:pt idx="0">
                  <c:v>0</c:v>
                </c:pt>
                <c:pt idx="1">
                  <c:v>1</c:v>
                </c:pt>
                <c:pt idx="2">
                  <c:v>2</c:v>
                </c:pt>
                <c:pt idx="3">
                  <c:v>0</c:v>
                </c:pt>
                <c:pt idx="4">
                  <c:v>3</c:v>
                </c:pt>
                <c:pt idx="5">
                  <c:v>2</c:v>
                </c:pt>
                <c:pt idx="6">
                  <c:v>9</c:v>
                </c:pt>
                <c:pt idx="7">
                  <c:v>19</c:v>
                </c:pt>
                <c:pt idx="8">
                  <c:v>15</c:v>
                </c:pt>
                <c:pt idx="9">
                  <c:v>11</c:v>
                </c:pt>
                <c:pt idx="10">
                  <c:v>4</c:v>
                </c:pt>
              </c:numCache>
            </c:numRef>
          </c:val>
          <c:extLst>
            <c:ext xmlns:c16="http://schemas.microsoft.com/office/drawing/2014/chart" uri="{C3380CC4-5D6E-409C-BE32-E72D297353CC}">
              <c16:uniqueId val="{00000000-F6F5-43C0-A2B7-C186DB61A5C1}"/>
            </c:ext>
          </c:extLst>
        </c:ser>
        <c:dLbls>
          <c:showLegendKey val="0"/>
          <c:showVal val="1"/>
          <c:showCatName val="0"/>
          <c:showSerName val="0"/>
          <c:showPercent val="0"/>
          <c:showBubbleSize val="0"/>
        </c:dLbls>
        <c:gapWidth val="65"/>
        <c:shape val="box"/>
        <c:axId val="402081088"/>
        <c:axId val="402080728"/>
        <c:axId val="0"/>
      </c:bar3DChart>
      <c:catAx>
        <c:axId val="40208108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4400" b="0" i="0" u="none" strike="noStrike" kern="1200" cap="all"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02080728"/>
        <c:crosses val="autoZero"/>
        <c:auto val="1"/>
        <c:lblAlgn val="ctr"/>
        <c:lblOffset val="100"/>
        <c:noMultiLvlLbl val="0"/>
      </c:catAx>
      <c:valAx>
        <c:axId val="40208072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020810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4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bg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89E-4A90-8D7E-230C6342453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89E-4A90-8D7E-230C6342453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89E-4A90-8D7E-230C6342453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89E-4A90-8D7E-230C63424538}"/>
              </c:ext>
            </c:extLst>
          </c:dPt>
          <c:dLbls>
            <c:dLbl>
              <c:idx val="0"/>
              <c:spPr>
                <a:noFill/>
                <a:ln>
                  <a:noFill/>
                </a:ln>
                <a:effectLst/>
              </c:spPr>
              <c:txPr>
                <a:bodyPr rot="0" spcFirstLastPara="1" vertOverflow="ellipsis" vert="horz" wrap="square" lIns="38100" tIns="19050" rIns="38100" bIns="19050" anchor="ctr" anchorCtr="1">
                  <a:spAutoFit/>
                </a:bodyPr>
                <a:lstStyle/>
                <a:p>
                  <a:pPr>
                    <a:defRPr sz="2800" b="1" i="0" u="none" strike="noStrike" kern="1200" spc="0" baseline="0">
                      <a:solidFill>
                        <a:schemeClr val="accent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A89E-4A90-8D7E-230C63424538}"/>
                </c:ext>
              </c:extLst>
            </c:dLbl>
            <c:dLbl>
              <c:idx val="1"/>
              <c:spPr>
                <a:noFill/>
                <a:ln>
                  <a:noFill/>
                </a:ln>
                <a:effectLst/>
              </c:spPr>
              <c:txPr>
                <a:bodyPr rot="0" spcFirstLastPara="1" vertOverflow="ellipsis" vert="horz" wrap="square" lIns="38100" tIns="19050" rIns="38100" bIns="19050" anchor="ctr" anchorCtr="1">
                  <a:spAutoFit/>
                </a:bodyPr>
                <a:lstStyle/>
                <a:p>
                  <a:pPr>
                    <a:defRPr sz="2800" b="1" i="0" u="none" strike="noStrike" kern="1200" spc="0" baseline="0">
                      <a:solidFill>
                        <a:schemeClr val="accent2"/>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A89E-4A90-8D7E-230C63424538}"/>
                </c:ext>
              </c:extLst>
            </c:dLbl>
            <c:dLbl>
              <c:idx val="2"/>
              <c:spPr>
                <a:noFill/>
                <a:ln>
                  <a:noFill/>
                </a:ln>
                <a:effectLst/>
              </c:spPr>
              <c:txPr>
                <a:bodyPr rot="0" spcFirstLastPara="1" vertOverflow="ellipsis" vert="horz" wrap="square" lIns="38100" tIns="19050" rIns="38100" bIns="19050" anchor="ctr" anchorCtr="1">
                  <a:spAutoFit/>
                </a:bodyPr>
                <a:lstStyle/>
                <a:p>
                  <a:pPr>
                    <a:defRPr sz="2800" b="1" i="0" u="none" strike="noStrike" kern="1200" spc="0" baseline="0">
                      <a:solidFill>
                        <a:schemeClr val="accent3"/>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A89E-4A90-8D7E-230C63424538}"/>
                </c:ext>
              </c:extLst>
            </c:dLbl>
            <c:dLbl>
              <c:idx val="3"/>
              <c:layout>
                <c:manualLayout>
                  <c:x val="0.18965011250423314"/>
                  <c:y val="0"/>
                </c:manualLayout>
              </c:layout>
              <c:spPr>
                <a:noFill/>
                <a:ln>
                  <a:noFill/>
                </a:ln>
                <a:effectLst/>
              </c:spPr>
              <c:txPr>
                <a:bodyPr rot="0" spcFirstLastPara="1" vertOverflow="ellipsis" vert="horz" wrap="square" lIns="38100" tIns="19050" rIns="38100" bIns="19050" anchor="ctr" anchorCtr="1">
                  <a:spAutoFit/>
                </a:bodyPr>
                <a:lstStyle/>
                <a:p>
                  <a:pPr>
                    <a:defRPr sz="2800" b="1" i="0" u="none" strike="noStrike" kern="1200" spc="0" baseline="0">
                      <a:solidFill>
                        <a:schemeClr val="accent4"/>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7457298921271128"/>
                      <c:h val="0.16771785951334262"/>
                    </c:manualLayout>
                  </c15:layout>
                </c:ext>
                <c:ext xmlns:c16="http://schemas.microsoft.com/office/drawing/2014/chart" uri="{C3380CC4-5D6E-409C-BE32-E72D297353CC}">
                  <c16:uniqueId val="{00000007-A89E-4A90-8D7E-230C63424538}"/>
                </c:ext>
              </c:extLst>
            </c:dLbl>
            <c:txPr>
              <a:bodyPr rot="0" spcFirstLastPara="1" vertOverflow="ellipsis" vert="horz" wrap="square" lIns="38100" tIns="19050" rIns="38100" bIns="19050" anchor="ctr" anchorCtr="1">
                <a:spAutoFit/>
              </a:bodyPr>
              <a:lstStyle/>
              <a:p>
                <a:pPr>
                  <a:defRPr sz="2800" b="1" i="0" u="none" strike="noStrike" kern="1200" spc="0" baseline="0">
                    <a:solidFill>
                      <a:schemeClr val="accent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Sewage sludge</c:v>
                </c:pt>
                <c:pt idx="1">
                  <c:v>Traffic</c:v>
                </c:pt>
                <c:pt idx="2">
                  <c:v>Compost</c:v>
                </c:pt>
                <c:pt idx="3">
                  <c:v>Urine</c:v>
                </c:pt>
              </c:strCache>
            </c:strRef>
          </c:cat>
          <c:val>
            <c:numRef>
              <c:f>Sheet1!$B$2:$B$5</c:f>
              <c:numCache>
                <c:formatCode>General</c:formatCode>
                <c:ptCount val="4"/>
                <c:pt idx="0">
                  <c:v>13</c:v>
                </c:pt>
                <c:pt idx="1">
                  <c:v>7</c:v>
                </c:pt>
                <c:pt idx="2">
                  <c:v>2</c:v>
                </c:pt>
                <c:pt idx="3">
                  <c:v>1</c:v>
                </c:pt>
              </c:numCache>
            </c:numRef>
          </c:val>
          <c:extLst>
            <c:ext xmlns:c16="http://schemas.microsoft.com/office/drawing/2014/chart" uri="{C3380CC4-5D6E-409C-BE32-E72D297353CC}">
              <c16:uniqueId val="{00000008-A89E-4A90-8D7E-230C6342453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chemeClr val="accent1"/>
              </a:solidFill>
              <a:ln>
                <a:noFill/>
              </a:ln>
              <a:effectLst/>
              <a:sp3d/>
            </c:spPr>
            <c:extLst>
              <c:ext xmlns:c16="http://schemas.microsoft.com/office/drawing/2014/chart" uri="{C3380CC4-5D6E-409C-BE32-E72D297353CC}">
                <c16:uniqueId val="{00000001-4F12-4541-A7C8-F29CF93A63FA}"/>
              </c:ext>
            </c:extLst>
          </c:dPt>
          <c:dPt>
            <c:idx val="1"/>
            <c:bubble3D val="0"/>
            <c:spPr>
              <a:solidFill>
                <a:schemeClr val="accent2"/>
              </a:solidFill>
              <a:ln>
                <a:noFill/>
              </a:ln>
              <a:effectLst/>
              <a:sp3d/>
            </c:spPr>
            <c:extLst>
              <c:ext xmlns:c16="http://schemas.microsoft.com/office/drawing/2014/chart" uri="{C3380CC4-5D6E-409C-BE32-E72D297353CC}">
                <c16:uniqueId val="{00000003-4F12-4541-A7C8-F29CF93A63FA}"/>
              </c:ext>
            </c:extLst>
          </c:dPt>
          <c:dPt>
            <c:idx val="2"/>
            <c:bubble3D val="0"/>
            <c:spPr>
              <a:solidFill>
                <a:schemeClr val="accent3"/>
              </a:solidFill>
              <a:ln>
                <a:noFill/>
              </a:ln>
              <a:effectLst/>
              <a:sp3d/>
            </c:spPr>
            <c:extLst>
              <c:ext xmlns:c16="http://schemas.microsoft.com/office/drawing/2014/chart" uri="{C3380CC4-5D6E-409C-BE32-E72D297353CC}">
                <c16:uniqueId val="{00000005-4F12-4541-A7C8-F29CF93A63FA}"/>
              </c:ext>
            </c:extLst>
          </c:dPt>
          <c:dPt>
            <c:idx val="3"/>
            <c:bubble3D val="0"/>
            <c:spPr>
              <a:solidFill>
                <a:schemeClr val="accent4"/>
              </a:solidFill>
              <a:ln>
                <a:noFill/>
              </a:ln>
              <a:effectLst/>
              <a:sp3d/>
            </c:spPr>
            <c:extLst>
              <c:ext xmlns:c16="http://schemas.microsoft.com/office/drawing/2014/chart" uri="{C3380CC4-5D6E-409C-BE32-E72D297353CC}">
                <c16:uniqueId val="{00000007-4F12-4541-A7C8-F29CF93A63FA}"/>
              </c:ext>
            </c:extLst>
          </c:dPt>
          <c:dPt>
            <c:idx val="4"/>
            <c:bubble3D val="0"/>
            <c:spPr>
              <a:solidFill>
                <a:schemeClr val="accent5"/>
              </a:solidFill>
              <a:ln>
                <a:noFill/>
              </a:ln>
              <a:effectLst/>
              <a:sp3d/>
            </c:spPr>
            <c:extLst>
              <c:ext xmlns:c16="http://schemas.microsoft.com/office/drawing/2014/chart" uri="{C3380CC4-5D6E-409C-BE32-E72D297353CC}">
                <c16:uniqueId val="{00000009-4F12-4541-A7C8-F29CF93A63FA}"/>
              </c:ext>
            </c:extLst>
          </c:dPt>
          <c:dPt>
            <c:idx val="5"/>
            <c:bubble3D val="0"/>
            <c:spPr>
              <a:solidFill>
                <a:schemeClr val="accent6"/>
              </a:solidFill>
              <a:ln>
                <a:noFill/>
              </a:ln>
              <a:effectLst/>
              <a:sp3d/>
            </c:spPr>
            <c:extLst>
              <c:ext xmlns:c16="http://schemas.microsoft.com/office/drawing/2014/chart" uri="{C3380CC4-5D6E-409C-BE32-E72D297353CC}">
                <c16:uniqueId val="{0000000B-4F12-4541-A7C8-F29CF93A63FA}"/>
              </c:ext>
            </c:extLst>
          </c:dPt>
          <c:dPt>
            <c:idx val="6"/>
            <c:bubble3D val="0"/>
            <c:spPr>
              <a:solidFill>
                <a:schemeClr val="accent1">
                  <a:lumMod val="60000"/>
                </a:schemeClr>
              </a:solidFill>
              <a:ln>
                <a:noFill/>
              </a:ln>
              <a:effectLst/>
              <a:sp3d/>
            </c:spPr>
            <c:extLst>
              <c:ext xmlns:c16="http://schemas.microsoft.com/office/drawing/2014/chart" uri="{C3380CC4-5D6E-409C-BE32-E72D297353CC}">
                <c16:uniqueId val="{0000000D-4F12-4541-A7C8-F29CF93A63FA}"/>
              </c:ext>
            </c:extLst>
          </c:dPt>
          <c:dPt>
            <c:idx val="7"/>
            <c:bubble3D val="0"/>
            <c:spPr>
              <a:solidFill>
                <a:schemeClr val="accent2">
                  <a:lumMod val="60000"/>
                </a:schemeClr>
              </a:solidFill>
              <a:ln>
                <a:noFill/>
              </a:ln>
              <a:effectLst/>
              <a:sp3d/>
            </c:spPr>
            <c:extLst>
              <c:ext xmlns:c16="http://schemas.microsoft.com/office/drawing/2014/chart" uri="{C3380CC4-5D6E-409C-BE32-E72D297353CC}">
                <c16:uniqueId val="{0000000F-4F12-4541-A7C8-F29CF93A63FA}"/>
              </c:ext>
            </c:extLst>
          </c:dPt>
          <c:dPt>
            <c:idx val="8"/>
            <c:bubble3D val="0"/>
            <c:spPr>
              <a:solidFill>
                <a:schemeClr val="accent3">
                  <a:lumMod val="60000"/>
                </a:schemeClr>
              </a:solidFill>
              <a:ln>
                <a:noFill/>
              </a:ln>
              <a:effectLst/>
              <a:sp3d/>
            </c:spPr>
            <c:extLst>
              <c:ext xmlns:c16="http://schemas.microsoft.com/office/drawing/2014/chart" uri="{C3380CC4-5D6E-409C-BE32-E72D297353CC}">
                <c16:uniqueId val="{00000011-4F12-4541-A7C8-F29CF93A63FA}"/>
              </c:ext>
            </c:extLst>
          </c:dPt>
          <c:dPt>
            <c:idx val="9"/>
            <c:bubble3D val="0"/>
            <c:spPr>
              <a:solidFill>
                <a:schemeClr val="accent4">
                  <a:lumMod val="60000"/>
                </a:schemeClr>
              </a:solidFill>
              <a:ln>
                <a:noFill/>
              </a:ln>
              <a:effectLst/>
              <a:sp3d/>
            </c:spPr>
            <c:extLst>
              <c:ext xmlns:c16="http://schemas.microsoft.com/office/drawing/2014/chart" uri="{C3380CC4-5D6E-409C-BE32-E72D297353CC}">
                <c16:uniqueId val="{00000013-4F12-4541-A7C8-F29CF93A63FA}"/>
              </c:ext>
            </c:extLst>
          </c:dPt>
          <c:dPt>
            <c:idx val="10"/>
            <c:bubble3D val="0"/>
            <c:spPr>
              <a:solidFill>
                <a:schemeClr val="accent5">
                  <a:lumMod val="60000"/>
                </a:schemeClr>
              </a:solidFill>
              <a:ln>
                <a:noFill/>
              </a:ln>
              <a:effectLst/>
              <a:sp3d/>
            </c:spPr>
            <c:extLst>
              <c:ext xmlns:c16="http://schemas.microsoft.com/office/drawing/2014/chart" uri="{C3380CC4-5D6E-409C-BE32-E72D297353CC}">
                <c16:uniqueId val="{00000015-4F12-4541-A7C8-F29CF93A63FA}"/>
              </c:ext>
            </c:extLst>
          </c:dPt>
          <c:dPt>
            <c:idx val="11"/>
            <c:bubble3D val="0"/>
            <c:spPr>
              <a:solidFill>
                <a:schemeClr val="accent6">
                  <a:lumMod val="60000"/>
                </a:schemeClr>
              </a:solidFill>
              <a:ln>
                <a:noFill/>
              </a:ln>
              <a:effectLst/>
              <a:sp3d/>
            </c:spPr>
            <c:extLst>
              <c:ext xmlns:c16="http://schemas.microsoft.com/office/drawing/2014/chart" uri="{C3380CC4-5D6E-409C-BE32-E72D297353CC}">
                <c16:uniqueId val="{00000017-4F12-4541-A7C8-F29CF93A63FA}"/>
              </c:ext>
            </c:extLst>
          </c:dPt>
          <c:dPt>
            <c:idx val="12"/>
            <c:bubble3D val="0"/>
            <c:spPr>
              <a:solidFill>
                <a:schemeClr val="accent1">
                  <a:lumMod val="80000"/>
                  <a:lumOff val="20000"/>
                </a:schemeClr>
              </a:solidFill>
              <a:ln>
                <a:noFill/>
              </a:ln>
              <a:effectLst/>
              <a:sp3d/>
            </c:spPr>
            <c:extLst>
              <c:ext xmlns:c16="http://schemas.microsoft.com/office/drawing/2014/chart" uri="{C3380CC4-5D6E-409C-BE32-E72D297353CC}">
                <c16:uniqueId val="{00000019-4F12-4541-A7C8-F29CF93A63FA}"/>
              </c:ext>
            </c:extLst>
          </c:dPt>
          <c:dPt>
            <c:idx val="13"/>
            <c:bubble3D val="0"/>
            <c:spPr>
              <a:solidFill>
                <a:schemeClr val="accent2">
                  <a:lumMod val="80000"/>
                  <a:lumOff val="20000"/>
                </a:schemeClr>
              </a:solidFill>
              <a:ln>
                <a:noFill/>
              </a:ln>
              <a:effectLst/>
              <a:sp3d/>
            </c:spPr>
            <c:extLst>
              <c:ext xmlns:c16="http://schemas.microsoft.com/office/drawing/2014/chart" uri="{C3380CC4-5D6E-409C-BE32-E72D297353CC}">
                <c16:uniqueId val="{0000001B-4F12-4541-A7C8-F29CF93A63FA}"/>
              </c:ext>
            </c:extLst>
          </c:dPt>
          <c:dPt>
            <c:idx val="14"/>
            <c:bubble3D val="0"/>
            <c:spPr>
              <a:solidFill>
                <a:schemeClr val="accent3">
                  <a:lumMod val="80000"/>
                  <a:lumOff val="20000"/>
                </a:schemeClr>
              </a:solidFill>
              <a:ln>
                <a:noFill/>
              </a:ln>
              <a:effectLst/>
              <a:sp3d/>
            </c:spPr>
            <c:extLst>
              <c:ext xmlns:c16="http://schemas.microsoft.com/office/drawing/2014/chart" uri="{C3380CC4-5D6E-409C-BE32-E72D297353CC}">
                <c16:uniqueId val="{0000001D-4F12-4541-A7C8-F29CF93A63FA}"/>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1"/>
            <c:showCatName val="0"/>
            <c:showSerName val="0"/>
            <c:showPercent val="1"/>
            <c:showBubbleSize val="0"/>
            <c:separator>, </c:separator>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Sheet1!$A$2:$A$15</c:f>
              <c:strCache>
                <c:ptCount val="14"/>
                <c:pt idx="0">
                  <c:v>µFTIR</c:v>
                </c:pt>
                <c:pt idx="1">
                  <c:v>Py- GS/MA </c:v>
                </c:pt>
                <c:pt idx="2">
                  <c:v>ATR-FTIR </c:v>
                </c:pt>
                <c:pt idx="3">
                  <c:v>TED- GS/MS </c:v>
                </c:pt>
                <c:pt idx="4">
                  <c:v>FTIR spectroscopy</c:v>
                </c:pt>
                <c:pt idx="5">
                  <c:v>stereo microscope</c:v>
                </c:pt>
                <c:pt idx="6">
                  <c:v>compound microscope</c:v>
                </c:pt>
                <c:pt idx="7">
                  <c:v>electron microscope</c:v>
                </c:pt>
                <c:pt idx="8">
                  <c:v>FE-SEM </c:v>
                </c:pt>
                <c:pt idx="9">
                  <c:v>fluorescence microscope</c:v>
                </c:pt>
                <c:pt idx="10">
                  <c:v>Raman spectroscopy </c:v>
                </c:pt>
                <c:pt idx="11">
                  <c:v>SEM/EDS </c:v>
                </c:pt>
                <c:pt idx="12">
                  <c:v>IR spectroscopy</c:v>
                </c:pt>
                <c:pt idx="13">
                  <c:v>visual detection</c:v>
                </c:pt>
              </c:strCache>
            </c:strRef>
          </c:cat>
          <c:val>
            <c:numRef>
              <c:f>Sheet1!$B$2:$B$15</c:f>
              <c:numCache>
                <c:formatCode>General</c:formatCode>
                <c:ptCount val="14"/>
                <c:pt idx="0">
                  <c:v>5</c:v>
                </c:pt>
                <c:pt idx="1">
                  <c:v>2</c:v>
                </c:pt>
                <c:pt idx="2">
                  <c:v>6</c:v>
                </c:pt>
                <c:pt idx="3">
                  <c:v>1</c:v>
                </c:pt>
                <c:pt idx="4">
                  <c:v>9</c:v>
                </c:pt>
                <c:pt idx="5">
                  <c:v>7</c:v>
                </c:pt>
                <c:pt idx="6">
                  <c:v>1</c:v>
                </c:pt>
                <c:pt idx="7">
                  <c:v>1</c:v>
                </c:pt>
                <c:pt idx="8">
                  <c:v>1</c:v>
                </c:pt>
                <c:pt idx="9">
                  <c:v>1</c:v>
                </c:pt>
                <c:pt idx="10">
                  <c:v>5</c:v>
                </c:pt>
                <c:pt idx="11">
                  <c:v>1</c:v>
                </c:pt>
                <c:pt idx="12">
                  <c:v>1</c:v>
                </c:pt>
                <c:pt idx="13">
                  <c:v>1</c:v>
                </c:pt>
              </c:numCache>
            </c:numRef>
          </c:val>
          <c:extLst>
            <c:ext xmlns:c16="http://schemas.microsoft.com/office/drawing/2014/chart" uri="{C3380CC4-5D6E-409C-BE32-E72D297353CC}">
              <c16:uniqueId val="{0000001E-4F12-4541-A7C8-F29CF93A63FA}"/>
            </c:ext>
          </c:extLst>
        </c:ser>
        <c:dLbls>
          <c:dLblPos val="inEnd"/>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5C8C4A86-F7D2-4FCF-80C0-3D2A78FF5E85}" type="datetimeFigureOut">
              <a:rPr lang="en-US" smtClean="0"/>
              <a:t>4/14/2024</a:t>
            </a:fld>
            <a:endParaRPr lang="en-US"/>
          </a:p>
        </p:txBody>
      </p:sp>
      <p:sp>
        <p:nvSpPr>
          <p:cNvPr id="4" name="Slide Image Placeholder 3"/>
          <p:cNvSpPr>
            <a:spLocks noGrp="1" noRot="1" noChangeAspect="1"/>
          </p:cNvSpPr>
          <p:nvPr>
            <p:ph type="sldImg" idx="2"/>
          </p:nvPr>
        </p:nvSpPr>
        <p:spPr>
          <a:xfrm>
            <a:off x="2503488" y="1336675"/>
            <a:ext cx="2552700"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94EF8A04-A229-4F33-92D2-2C92591B7373}" type="slidenum">
              <a:rPr lang="en-US" smtClean="0"/>
              <a:t>‹#›</a:t>
            </a:fld>
            <a:endParaRPr lang="en-US"/>
          </a:p>
        </p:txBody>
      </p:sp>
    </p:spTree>
    <p:extLst>
      <p:ext uri="{BB962C8B-B14F-4D97-AF65-F5344CB8AC3E}">
        <p14:creationId xmlns:p14="http://schemas.microsoft.com/office/powerpoint/2010/main" val="4005303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EF8A04-A229-4F33-92D2-2C92591B7373}" type="slidenum">
              <a:rPr lang="en-US" smtClean="0"/>
              <a:t>1</a:t>
            </a:fld>
            <a:endParaRPr lang="en-US"/>
          </a:p>
        </p:txBody>
      </p:sp>
    </p:spTree>
    <p:extLst>
      <p:ext uri="{BB962C8B-B14F-4D97-AF65-F5344CB8AC3E}">
        <p14:creationId xmlns:p14="http://schemas.microsoft.com/office/powerpoint/2010/main" val="371780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837440" y="914760"/>
            <a:ext cx="26596440" cy="9266760"/>
          </a:xfrm>
          <a:prstGeom prst="rect">
            <a:avLst/>
          </a:prstGeom>
          <a:noFill/>
          <a:ln w="0">
            <a:noFill/>
          </a:ln>
        </p:spPr>
        <p:txBody>
          <a:bodyPr lIns="0" tIns="0" rIns="0" bIns="0" anchor="ctr">
            <a:noAutofit/>
          </a:bodyPr>
          <a:lstStyle/>
          <a:p>
            <a:pPr indent="0" algn="ctr">
              <a:buNone/>
            </a:pPr>
            <a:endParaRPr lang="it-IT" sz="32650" b="0" strike="noStrike" spc="-1">
              <a:solidFill>
                <a:srgbClr val="000000"/>
              </a:solidFill>
              <a:latin typeface="Arial"/>
            </a:endParaRPr>
          </a:p>
        </p:txBody>
      </p:sp>
      <p:sp>
        <p:nvSpPr>
          <p:cNvPr id="6" name="PlaceHolder 2"/>
          <p:cNvSpPr>
            <a:spLocks noGrp="1"/>
          </p:cNvSpPr>
          <p:nvPr>
            <p:ph/>
          </p:nvPr>
        </p:nvSpPr>
        <p:spPr>
          <a:xfrm>
            <a:off x="1837440" y="10204920"/>
            <a:ext cx="26598600" cy="24405480"/>
          </a:xfrm>
          <a:prstGeom prst="rect">
            <a:avLst/>
          </a:prstGeom>
          <a:noFill/>
          <a:ln w="0">
            <a:noFill/>
          </a:ln>
        </p:spPr>
        <p:txBody>
          <a:bodyPr lIns="0" tIns="0" rIns="0" bIns="0" anchor="t">
            <a:normAutofit/>
          </a:bodyPr>
          <a:lstStyle/>
          <a:p>
            <a:pPr indent="0">
              <a:spcBef>
                <a:spcPts val="10517"/>
              </a:spcBef>
              <a:buNone/>
            </a:pPr>
            <a:endParaRPr lang="it-IT" sz="2375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2" name="PlaceHolder 4"/>
          <p:cNvSpPr>
            <a:spLocks noGrp="1"/>
          </p:cNvSpPr>
          <p:nvPr>
            <p:ph type="sldNum" idx="2"/>
          </p:nvPr>
        </p:nvSpPr>
        <p:spPr/>
        <p:txBody>
          <a:bodyPr/>
          <a:lstStyle/>
          <a:p>
            <a:fld id="{CB8BF2EE-652A-41A9-BEB5-73E189E74BF4}" type="slidenum">
              <a:t>‹#›</a:t>
            </a:fld>
            <a:endParaRPr/>
          </a:p>
        </p:txBody>
      </p:sp>
      <p:sp>
        <p:nvSpPr>
          <p:cNvPr id="3" name="PlaceHolder 5"/>
          <p:cNvSpPr>
            <a:spLocks noGrp="1"/>
          </p:cNvSpPr>
          <p:nvPr>
            <p:ph type="dt" idx="3"/>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1837440" y="2037600"/>
            <a:ext cx="26596440" cy="7021080"/>
          </a:xfrm>
          <a:prstGeom prst="rect">
            <a:avLst/>
          </a:prstGeom>
          <a:noFill/>
          <a:ln w="0">
            <a:noFill/>
          </a:ln>
        </p:spPr>
        <p:txBody>
          <a:bodyPr lIns="0" tIns="0" rIns="0" bIns="0" anchor="ctr">
            <a:noAutofit/>
          </a:bodyPr>
          <a:lstStyle/>
          <a:p>
            <a:pPr indent="0" algn="ctr">
              <a:buNone/>
            </a:pPr>
            <a:r>
              <a:rPr lang="it-IT" sz="32650" b="0" strike="noStrike" spc="-1">
                <a:solidFill>
                  <a:srgbClr val="000000"/>
                </a:solidFill>
                <a:latin typeface="Arial"/>
              </a:rPr>
              <a:t>Click to edit the title text format</a:t>
            </a:r>
          </a:p>
        </p:txBody>
      </p:sp>
      <p:sp>
        <p:nvSpPr>
          <p:cNvPr id="6" name="PlaceHolder 2"/>
          <p:cNvSpPr>
            <a:spLocks noGrp="1"/>
          </p:cNvSpPr>
          <p:nvPr>
            <p:ph type="ftr" idx="1"/>
          </p:nvPr>
        </p:nvSpPr>
        <p:spPr>
          <a:xfrm>
            <a:off x="10467360" y="38692800"/>
            <a:ext cx="9366480" cy="2896200"/>
          </a:xfrm>
          <a:prstGeom prst="rect">
            <a:avLst/>
          </a:prstGeom>
          <a:noFill/>
          <a:ln w="0">
            <a:noFill/>
          </a:ln>
        </p:spPr>
        <p:txBody>
          <a:bodyPr lIns="0" tIns="0" rIns="0" bIns="0" anchor="t">
            <a:noAutofit/>
          </a:bodyPr>
          <a:lstStyle>
            <a:lvl1pPr indent="0" algn="ctr">
              <a:lnSpc>
                <a:spcPct val="100000"/>
              </a:lnSpc>
              <a:buNone/>
              <a:tabLst>
                <a:tab pos="0" algn="l"/>
              </a:tabLst>
              <a:defRPr lang="it-IT" sz="1400" b="0" strike="noStrike" spc="-1">
                <a:solidFill>
                  <a:srgbClr val="000000"/>
                </a:solidFill>
                <a:latin typeface="Times New Roman"/>
              </a:defRPr>
            </a:lvl1pPr>
          </a:lstStyle>
          <a:p>
            <a:pPr indent="0" algn="ctr">
              <a:lnSpc>
                <a:spcPct val="100000"/>
              </a:lnSpc>
              <a:buNone/>
              <a:tabLst>
                <a:tab pos="0" algn="l"/>
              </a:tabLst>
            </a:pPr>
            <a:r>
              <a:rPr lang="it-IT" sz="1400" b="0" strike="noStrike" spc="-1">
                <a:solidFill>
                  <a:srgbClr val="000000"/>
                </a:solidFill>
                <a:latin typeface="Times New Roman"/>
              </a:rPr>
              <a:t>&lt;footer&gt;</a:t>
            </a:r>
          </a:p>
        </p:txBody>
      </p:sp>
      <p:sp>
        <p:nvSpPr>
          <p:cNvPr id="2" name="PlaceHolder 3"/>
          <p:cNvSpPr>
            <a:spLocks noGrp="1"/>
          </p:cNvSpPr>
          <p:nvPr>
            <p:ph type="sldNum" idx="2"/>
          </p:nvPr>
        </p:nvSpPr>
        <p:spPr>
          <a:xfrm>
            <a:off x="21549960" y="38692800"/>
            <a:ext cx="6883920" cy="2896200"/>
          </a:xfrm>
          <a:prstGeom prst="rect">
            <a:avLst/>
          </a:prstGeom>
          <a:noFill/>
          <a:ln w="0">
            <a:noFill/>
          </a:ln>
        </p:spPr>
        <p:txBody>
          <a:bodyPr lIns="0" tIns="0" rIns="0" bIns="0" anchor="t">
            <a:noAutofit/>
          </a:bodyPr>
          <a:lstStyle>
            <a:lvl1pPr indent="0" algn="r">
              <a:lnSpc>
                <a:spcPct val="100000"/>
              </a:lnSpc>
              <a:buNone/>
              <a:tabLst>
                <a:tab pos="0" algn="l"/>
              </a:tabLst>
              <a:defRPr lang="it-IT" sz="1400" b="0" strike="noStrike" spc="-1">
                <a:solidFill>
                  <a:srgbClr val="000000"/>
                </a:solidFill>
                <a:latin typeface="Times New Roman"/>
              </a:defRPr>
            </a:lvl1pPr>
          </a:lstStyle>
          <a:p>
            <a:pPr indent="0" algn="r">
              <a:lnSpc>
                <a:spcPct val="100000"/>
              </a:lnSpc>
              <a:buNone/>
              <a:tabLst>
                <a:tab pos="0" algn="l"/>
              </a:tabLst>
            </a:pPr>
            <a:fld id="{D4F9268D-F7FE-44C1-9B04-347DF74714AC}" type="slidenum">
              <a:rPr lang="it-IT" sz="1400" b="0" strike="noStrike" spc="-1">
                <a:solidFill>
                  <a:srgbClr val="000000"/>
                </a:solidFill>
                <a:latin typeface="Times New Roman"/>
              </a:rPr>
              <a:t>‹#›</a:t>
            </a:fld>
            <a:endParaRPr lang="it-IT" sz="1400" b="0" strike="noStrike" spc="-1">
              <a:solidFill>
                <a:srgbClr val="000000"/>
              </a:solidFill>
              <a:latin typeface="Times New Roman"/>
            </a:endParaRPr>
          </a:p>
        </p:txBody>
      </p:sp>
      <p:sp>
        <p:nvSpPr>
          <p:cNvPr id="3" name="PlaceHolder 4"/>
          <p:cNvSpPr>
            <a:spLocks noGrp="1"/>
          </p:cNvSpPr>
          <p:nvPr>
            <p:ph type="dt" idx="3"/>
          </p:nvPr>
        </p:nvSpPr>
        <p:spPr>
          <a:xfrm>
            <a:off x="1837440" y="38692800"/>
            <a:ext cx="6883920" cy="2896200"/>
          </a:xfrm>
          <a:prstGeom prst="rect">
            <a:avLst/>
          </a:prstGeom>
          <a:noFill/>
          <a:ln w="0">
            <a:noFill/>
          </a:ln>
        </p:spPr>
        <p:txBody>
          <a:bodyPr lIns="0" tIns="0" rIns="0" bIns="0" anchor="t">
            <a:noAutofit/>
          </a:bodyPr>
          <a:lstStyle>
            <a:lvl1pPr indent="0">
              <a:buNone/>
              <a:defRPr lang="it-IT" sz="1400" b="0" strike="noStrike" spc="-1">
                <a:solidFill>
                  <a:srgbClr val="000000"/>
                </a:solidFill>
                <a:latin typeface="Times New Roman"/>
              </a:defRPr>
            </a:lvl1pPr>
          </a:lstStyle>
          <a:p>
            <a:pPr indent="0">
              <a:buNone/>
            </a:pPr>
            <a:r>
              <a:rPr lang="it-IT" sz="1400" b="0" strike="noStrike" spc="-1">
                <a:solidFill>
                  <a:srgbClr val="000000"/>
                </a:solidFill>
                <a:latin typeface="Times New Roman"/>
              </a:rPr>
              <a:t>&lt;date/time&gt;</a:t>
            </a:r>
          </a:p>
        </p:txBody>
      </p:sp>
      <p:sp>
        <p:nvSpPr>
          <p:cNvPr id="4" name="PlaceHolder 5"/>
          <p:cNvSpPr>
            <a:spLocks noGrp="1"/>
          </p:cNvSpPr>
          <p:nvPr>
            <p:ph type="body"/>
          </p:nvPr>
        </p:nvSpPr>
        <p:spPr>
          <a:xfrm>
            <a:off x="1837440" y="10204920"/>
            <a:ext cx="26598600" cy="24405480"/>
          </a:xfrm>
          <a:prstGeom prst="rect">
            <a:avLst/>
          </a:prstGeom>
          <a:noFill/>
          <a:ln w="0">
            <a:noFill/>
          </a:ln>
        </p:spPr>
        <p:txBody>
          <a:bodyPr lIns="0" tIns="0" rIns="0" bIns="0" anchor="t">
            <a:normAutofit fontScale="99542" lnSpcReduction="10000"/>
          </a:bodyPr>
          <a:lstStyle/>
          <a:p>
            <a:pPr marL="432000" indent="-324000">
              <a:spcBef>
                <a:spcPts val="10517"/>
              </a:spcBef>
              <a:buClr>
                <a:srgbClr val="000000"/>
              </a:buClr>
              <a:buSzPct val="45000"/>
              <a:buFont typeface="Wingdings" charset="2"/>
              <a:buChar char=""/>
            </a:pPr>
            <a:r>
              <a:rPr lang="it-IT" sz="23750" b="0" strike="noStrike" spc="-1">
                <a:solidFill>
                  <a:srgbClr val="000000"/>
                </a:solidFill>
                <a:latin typeface="Arial"/>
              </a:rPr>
              <a:t>Click to edit the outline text format</a:t>
            </a:r>
          </a:p>
          <a:p>
            <a:pPr marL="864000" lvl="1" indent="-324000">
              <a:spcBef>
                <a:spcPts val="8413"/>
              </a:spcBef>
              <a:buClr>
                <a:srgbClr val="000000"/>
              </a:buClr>
              <a:buSzPct val="75000"/>
              <a:buFont typeface="Symbol" charset="2"/>
              <a:buChar char=""/>
            </a:pPr>
            <a:r>
              <a:rPr lang="it-IT" sz="20780" b="0" strike="noStrike" spc="-1">
                <a:solidFill>
                  <a:srgbClr val="000000"/>
                </a:solidFill>
                <a:latin typeface="Arial"/>
              </a:rPr>
              <a:t>Second Outline Level</a:t>
            </a:r>
          </a:p>
          <a:p>
            <a:pPr marL="1296000" lvl="2" indent="-288000">
              <a:spcBef>
                <a:spcPts val="6310"/>
              </a:spcBef>
              <a:buClr>
                <a:srgbClr val="000000"/>
              </a:buClr>
              <a:buSzPct val="45000"/>
              <a:buFont typeface="Wingdings" charset="2"/>
              <a:buChar char=""/>
            </a:pPr>
            <a:r>
              <a:rPr lang="it-IT" sz="17820" b="0" strike="noStrike" spc="-1">
                <a:solidFill>
                  <a:srgbClr val="000000"/>
                </a:solidFill>
                <a:latin typeface="Arial"/>
              </a:rPr>
              <a:t>Third Outline Level</a:t>
            </a:r>
          </a:p>
          <a:p>
            <a:pPr marL="1728000" lvl="3" indent="-216000">
              <a:spcBef>
                <a:spcPts val="4207"/>
              </a:spcBef>
              <a:buClr>
                <a:srgbClr val="000000"/>
              </a:buClr>
              <a:buSzPct val="75000"/>
              <a:buFont typeface="Symbol" charset="2"/>
              <a:buChar char=""/>
            </a:pPr>
            <a:r>
              <a:rPr lang="it-IT" sz="14850" b="0" strike="noStrike" spc="-1">
                <a:solidFill>
                  <a:srgbClr val="000000"/>
                </a:solidFill>
                <a:latin typeface="Arial"/>
              </a:rPr>
              <a:t>Fourth Outline Level</a:t>
            </a:r>
          </a:p>
          <a:p>
            <a:pPr marL="2160000" lvl="4" indent="-216000">
              <a:spcBef>
                <a:spcPts val="2103"/>
              </a:spcBef>
              <a:buClr>
                <a:srgbClr val="000000"/>
              </a:buClr>
              <a:buSzPct val="45000"/>
              <a:buFont typeface="Wingdings" charset="2"/>
              <a:buChar char=""/>
            </a:pPr>
            <a:r>
              <a:rPr lang="it-IT" sz="14850" b="0" strike="noStrike" spc="-1">
                <a:solidFill>
                  <a:srgbClr val="000000"/>
                </a:solidFill>
                <a:latin typeface="Arial"/>
              </a:rPr>
              <a:t>Fifth Outline Level</a:t>
            </a:r>
          </a:p>
          <a:p>
            <a:pPr marL="2592000" lvl="5" indent="-216000">
              <a:spcBef>
                <a:spcPts val="2103"/>
              </a:spcBef>
              <a:buClr>
                <a:srgbClr val="000000"/>
              </a:buClr>
              <a:buSzPct val="45000"/>
              <a:buFont typeface="Wingdings" charset="2"/>
              <a:buChar char=""/>
            </a:pPr>
            <a:r>
              <a:rPr lang="it-IT" sz="14850" b="0" strike="noStrike" spc="-1">
                <a:solidFill>
                  <a:srgbClr val="000000"/>
                </a:solidFill>
                <a:latin typeface="Arial"/>
              </a:rPr>
              <a:t>Sixth Outline Level</a:t>
            </a:r>
          </a:p>
          <a:p>
            <a:pPr marL="3024000" lvl="6" indent="-216000">
              <a:spcBef>
                <a:spcPts val="2103"/>
              </a:spcBef>
              <a:buClr>
                <a:srgbClr val="000000"/>
              </a:buClr>
              <a:buSzPct val="45000"/>
              <a:buFont typeface="Wingdings" charset="2"/>
              <a:buChar char=""/>
            </a:pPr>
            <a:r>
              <a:rPr lang="it-IT" sz="1485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chart" Target="../charts/chart1.xm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524F08-FA49-DFF3-A594-11BD4A325A0D}"/>
              </a:ext>
            </a:extLst>
          </p:cNvPr>
          <p:cNvSpPr txBox="1"/>
          <p:nvPr/>
        </p:nvSpPr>
        <p:spPr>
          <a:xfrm>
            <a:off x="4709160" y="594322"/>
            <a:ext cx="19796760" cy="8586966"/>
          </a:xfrm>
          <a:prstGeom prst="rect">
            <a:avLst/>
          </a:prstGeom>
          <a:noFill/>
        </p:spPr>
        <p:txBody>
          <a:bodyPr wrap="square">
            <a:spAutoFit/>
          </a:bodyPr>
          <a:lstStyle/>
          <a:p>
            <a:pPr algn="ctr"/>
            <a:r>
              <a:rPr lang="en-GB" sz="6000" b="1" cap="all" dirty="0">
                <a:effectLst/>
                <a:latin typeface="Times New Roman" panose="02020603050405020304" pitchFamily="18" charset="0"/>
                <a:ea typeface="Times New Roman" panose="02020603050405020304" pitchFamily="18" charset="0"/>
              </a:rPr>
              <a:t>a review on Microplastics in EUROPEAN soil: occurrence, sources, analytical methods, and potential ecological risk</a:t>
            </a:r>
            <a:br>
              <a:rPr lang="lt-LT" sz="6000" b="1" cap="all" dirty="0">
                <a:latin typeface="Times New Roman" panose="02020603050405020304" pitchFamily="18" charset="0"/>
                <a:ea typeface="Times New Roman" panose="02020603050405020304" pitchFamily="18" charset="0"/>
              </a:rPr>
            </a:br>
            <a:r>
              <a:rPr lang="en-GB" sz="6000" b="1" u="sng" dirty="0">
                <a:effectLst/>
                <a:latin typeface="Times New Roman" panose="02020603050405020304" pitchFamily="18" charset="0"/>
                <a:ea typeface="Times New Roman" panose="02020603050405020304" pitchFamily="18" charset="0"/>
              </a:rPr>
              <a:t>S. Dreskinienė</a:t>
            </a:r>
            <a:r>
              <a:rPr lang="en-GB" sz="6000" b="1" dirty="0">
                <a:effectLst/>
                <a:latin typeface="Times New Roman" panose="02020603050405020304" pitchFamily="18" charset="0"/>
                <a:ea typeface="Times New Roman" panose="02020603050405020304" pitchFamily="18" charset="0"/>
              </a:rPr>
              <a:t>, M. </a:t>
            </a:r>
            <a:r>
              <a:rPr lang="en-GB" sz="6000" b="1" dirty="0" err="1">
                <a:effectLst/>
                <a:latin typeface="Times New Roman" panose="02020603050405020304" pitchFamily="18" charset="0"/>
                <a:ea typeface="Times New Roman" panose="02020603050405020304" pitchFamily="18" charset="0"/>
              </a:rPr>
              <a:t>Vilkienė</a:t>
            </a:r>
            <a:br>
              <a:rPr lang="lt-LT" sz="6000" b="1" dirty="0">
                <a:effectLst/>
                <a:latin typeface="Times New Roman" panose="02020603050405020304" pitchFamily="18" charset="0"/>
                <a:ea typeface="Times New Roman" panose="02020603050405020304" pitchFamily="18" charset="0"/>
              </a:rPr>
            </a:br>
            <a:r>
              <a:rPr lang="en-GB" sz="6000" i="1" dirty="0">
                <a:effectLst/>
                <a:latin typeface="Times New Roman" panose="02020603050405020304" pitchFamily="18" charset="0"/>
                <a:ea typeface="Times New Roman" panose="02020603050405020304" pitchFamily="18" charset="0"/>
              </a:rPr>
              <a:t>Lithuanian Research Centre for Agriculture and Forestry</a:t>
            </a:r>
            <a:r>
              <a:rPr lang="lt-LT" sz="6000" i="1" dirty="0">
                <a:latin typeface="Times New Roman" panose="02020603050405020304" pitchFamily="18" charset="0"/>
                <a:ea typeface="Times New Roman" panose="02020603050405020304" pitchFamily="18" charset="0"/>
              </a:rPr>
              <a:t>, </a:t>
            </a:r>
            <a:r>
              <a:rPr lang="en-GB" sz="6000" i="1" dirty="0">
                <a:effectLst/>
                <a:latin typeface="Times New Roman" panose="02020603050405020304" pitchFamily="18" charset="0"/>
                <a:ea typeface="Times New Roman" panose="02020603050405020304" pitchFamily="18" charset="0"/>
              </a:rPr>
              <a:t>Instituto al. 1, </a:t>
            </a:r>
            <a:r>
              <a:rPr lang="en-GB" sz="6000" i="1" dirty="0" err="1">
                <a:effectLst/>
                <a:latin typeface="Times New Roman" panose="02020603050405020304" pitchFamily="18" charset="0"/>
                <a:ea typeface="Times New Roman" panose="02020603050405020304" pitchFamily="18" charset="0"/>
              </a:rPr>
              <a:t>Akademija</a:t>
            </a:r>
            <a:r>
              <a:rPr lang="en-GB" sz="6000" i="1" dirty="0">
                <a:effectLst/>
                <a:latin typeface="Times New Roman" panose="02020603050405020304" pitchFamily="18" charset="0"/>
                <a:ea typeface="Times New Roman" panose="02020603050405020304" pitchFamily="18" charset="0"/>
              </a:rPr>
              <a:t>, 58344 Lithuania</a:t>
            </a:r>
            <a:br>
              <a:rPr lang="en-US" sz="6000" i="1" dirty="0">
                <a:effectLst/>
                <a:latin typeface="Times New Roman" panose="02020603050405020304" pitchFamily="18" charset="0"/>
                <a:ea typeface="Times New Roman" panose="02020603050405020304" pitchFamily="18" charset="0"/>
              </a:rPr>
            </a:br>
            <a:r>
              <a:rPr lang="en-GB" sz="6000" i="1" dirty="0">
                <a:effectLst/>
                <a:latin typeface="Times New Roman" panose="02020603050405020304" pitchFamily="18" charset="0"/>
                <a:ea typeface="Times New Roman" panose="02020603050405020304" pitchFamily="18" charset="0"/>
              </a:rPr>
              <a:t>skaiste.dreskiniene@lammc.lt</a:t>
            </a:r>
            <a:br>
              <a:rPr lang="en-US" sz="6600" i="1" dirty="0">
                <a:effectLst/>
                <a:latin typeface="Times New Roman" panose="02020603050405020304" pitchFamily="18" charset="0"/>
                <a:ea typeface="Times New Roman" panose="02020603050405020304" pitchFamily="18" charset="0"/>
              </a:rPr>
            </a:br>
            <a:r>
              <a:rPr lang="en-GB" sz="6600" b="1" dirty="0">
                <a:effectLst/>
                <a:latin typeface="Times New Roman" panose="02020603050405020304" pitchFamily="18" charset="0"/>
                <a:ea typeface="Times New Roman" panose="02020603050405020304" pitchFamily="18" charset="0"/>
              </a:rPr>
              <a:t> </a:t>
            </a:r>
            <a:br>
              <a:rPr lang="en-US" sz="6600" b="1" dirty="0">
                <a:effectLst/>
                <a:latin typeface="Times New Roman" panose="02020603050405020304" pitchFamily="18" charset="0"/>
                <a:ea typeface="Times New Roman" panose="02020603050405020304" pitchFamily="18" charset="0"/>
              </a:rPr>
            </a:br>
            <a:endParaRPr lang="en-US" sz="6600" dirty="0"/>
          </a:p>
        </p:txBody>
      </p:sp>
      <p:pic>
        <p:nvPicPr>
          <p:cNvPr id="4" name="Picture 3">
            <a:extLst>
              <a:ext uri="{FF2B5EF4-FFF2-40B4-BE49-F238E27FC236}">
                <a16:creationId xmlns:a16="http://schemas.microsoft.com/office/drawing/2014/main" id="{8867D2ED-A333-5E70-323A-7B6C1609C8B4}"/>
              </a:ext>
            </a:extLst>
          </p:cNvPr>
          <p:cNvPicPr>
            <a:picLocks noChangeAspect="1"/>
          </p:cNvPicPr>
          <p:nvPr/>
        </p:nvPicPr>
        <p:blipFill>
          <a:blip r:embed="rId4"/>
          <a:stretch>
            <a:fillRect/>
          </a:stretch>
        </p:blipFill>
        <p:spPr>
          <a:xfrm>
            <a:off x="24505920" y="594322"/>
            <a:ext cx="5262086" cy="2406308"/>
          </a:xfrm>
          <a:prstGeom prst="rect">
            <a:avLst/>
          </a:prstGeom>
        </p:spPr>
      </p:pic>
      <p:sp>
        <p:nvSpPr>
          <p:cNvPr id="7" name="Rectangle: Rounded Corners 6">
            <a:extLst>
              <a:ext uri="{FF2B5EF4-FFF2-40B4-BE49-F238E27FC236}">
                <a16:creationId xmlns:a16="http://schemas.microsoft.com/office/drawing/2014/main" id="{04BD75B6-F5BF-AE2C-9DF7-91DD24DBAB78}"/>
              </a:ext>
            </a:extLst>
          </p:cNvPr>
          <p:cNvSpPr/>
          <p:nvPr/>
        </p:nvSpPr>
        <p:spPr>
          <a:xfrm>
            <a:off x="403140" y="8167117"/>
            <a:ext cx="14098992" cy="850028"/>
          </a:xfrm>
          <a:prstGeom prst="roundRect">
            <a:avLst/>
          </a:prstGeom>
          <a:solidFill>
            <a:schemeClr val="accent2">
              <a:lumMod val="75000"/>
            </a:schemeClr>
          </a:solidFill>
          <a:ln w="25400" cap="flat" cmpd="sng" algn="ctr">
            <a:solidFill>
              <a:srgbClr val="9BBB59"/>
            </a:solidFill>
            <a:prstDash val="solid"/>
          </a:ln>
          <a:effectLst/>
        </p:spPr>
        <p:txBody>
          <a:bodyPr rtlCol="0" anchor="ctr"/>
          <a:lstStyle/>
          <a:p>
            <a:pPr marL="0" marR="0" lvl="0" indent="0" defTabSz="4172316" eaLnBrk="1" fontAlgn="auto" latinLnBrk="0" hangingPunct="1">
              <a:lnSpc>
                <a:spcPct val="100000"/>
              </a:lnSpc>
              <a:spcBef>
                <a:spcPts val="0"/>
              </a:spcBef>
              <a:spcAft>
                <a:spcPts val="0"/>
              </a:spcAft>
              <a:buClrTx/>
              <a:buSzTx/>
              <a:buFontTx/>
              <a:buNone/>
              <a:tabLst/>
              <a:defRPr/>
            </a:pPr>
            <a:r>
              <a:rPr lang="lt-LT" sz="7200" b="1" i="1" dirty="0">
                <a:solidFill>
                  <a:schemeClr val="bg1"/>
                </a:solidFill>
                <a:latin typeface="Times New Roman" panose="02020603050405020304" pitchFamily="18" charset="0"/>
                <a:cs typeface="Times New Roman" panose="02020603050405020304" pitchFamily="18" charset="0"/>
              </a:rPr>
              <a:t> INTRODUCTION</a:t>
            </a:r>
            <a:endParaRPr kumimoji="0" lang="en-US" sz="72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27434D6C-67E9-E104-48DE-C212FD92F922}"/>
              </a:ext>
            </a:extLst>
          </p:cNvPr>
          <p:cNvSpPr txBox="1"/>
          <p:nvPr/>
        </p:nvSpPr>
        <p:spPr>
          <a:xfrm>
            <a:off x="370048" y="9136061"/>
            <a:ext cx="14132085" cy="5262979"/>
          </a:xfrm>
          <a:prstGeom prst="rect">
            <a:avLst/>
          </a:prstGeom>
          <a:noFill/>
        </p:spPr>
        <p:txBody>
          <a:bodyPr wrap="square">
            <a:spAutoFit/>
          </a:bodyPr>
          <a:lstStyle/>
          <a:p>
            <a:pPr algn="just"/>
            <a:r>
              <a:rPr lang="en-US" sz="4800" dirty="0">
                <a:effectLst/>
                <a:latin typeface="Times New Roman" panose="02020603050405020304" pitchFamily="18" charset="0"/>
                <a:ea typeface="Times New Roman" panose="02020603050405020304" pitchFamily="18" charset="0"/>
                <a:cs typeface="Times New Roman" panose="02020603050405020304" pitchFamily="18" charset="0"/>
              </a:rPr>
              <a:t>In North Europe, microplastics are a pervasive issue, as in the rest world. The presence of microplastics in North Europe has raised concerns due to their potential environmental and health impacts. Efforts to address microplastic pollution in North Europe include research initiatives to understand its sources, distribution, and potential ecological risk. </a:t>
            </a:r>
          </a:p>
        </p:txBody>
      </p:sp>
      <p:sp>
        <p:nvSpPr>
          <p:cNvPr id="12" name="TextBox 11">
            <a:extLst>
              <a:ext uri="{FF2B5EF4-FFF2-40B4-BE49-F238E27FC236}">
                <a16:creationId xmlns:a16="http://schemas.microsoft.com/office/drawing/2014/main" id="{0ED7FDE3-A4C9-212A-5F79-DB983E9FBBDD}"/>
              </a:ext>
            </a:extLst>
          </p:cNvPr>
          <p:cNvSpPr txBox="1"/>
          <p:nvPr/>
        </p:nvSpPr>
        <p:spPr>
          <a:xfrm>
            <a:off x="370048" y="15802470"/>
            <a:ext cx="14132084" cy="3046988"/>
          </a:xfrm>
          <a:prstGeom prst="rect">
            <a:avLst/>
          </a:prstGeom>
          <a:noFill/>
        </p:spPr>
        <p:txBody>
          <a:bodyPr wrap="square">
            <a:spAutoFit/>
          </a:bodyPr>
          <a:lstStyle/>
          <a:p>
            <a:pPr algn="just">
              <a:spcAft>
                <a:spcPts val="1200"/>
              </a:spcAft>
            </a:pPr>
            <a:r>
              <a:rPr lang="en-GB" sz="4800" dirty="0">
                <a:solidFill>
                  <a:srgbClr val="000000"/>
                </a:solidFill>
                <a:effectLst/>
                <a:latin typeface="Times New Roman" panose="02020603050405020304" pitchFamily="18" charset="0"/>
                <a:ea typeface="Times New Roman" panose="02020603050405020304" pitchFamily="18" charset="0"/>
              </a:rPr>
              <a:t>We systematically compare last decade's studies on microplastic pollution in different Baltic Sea region countries (Denmark, Sweden, Finland, Estonia, Latvia, Lithuania, Poland, and Germany).  </a:t>
            </a:r>
            <a:endParaRPr lang="en-US" sz="4800" dirty="0">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31108CE0-30D1-3F00-5DA0-27CDC974806D}"/>
              </a:ext>
            </a:extLst>
          </p:cNvPr>
          <p:cNvSpPr txBox="1"/>
          <p:nvPr/>
        </p:nvSpPr>
        <p:spPr>
          <a:xfrm>
            <a:off x="370048" y="20350190"/>
            <a:ext cx="14148375" cy="2308324"/>
          </a:xfrm>
          <a:prstGeom prst="rect">
            <a:avLst/>
          </a:prstGeom>
          <a:noFill/>
        </p:spPr>
        <p:txBody>
          <a:bodyPr wrap="square">
            <a:spAutoFit/>
          </a:bodyPr>
          <a:lstStyle/>
          <a:p>
            <a:pPr algn="just"/>
            <a:r>
              <a:rPr lang="en-US" sz="4800" dirty="0">
                <a:solidFill>
                  <a:srgbClr val="000000"/>
                </a:solidFill>
                <a:effectLst/>
                <a:latin typeface="Times New Roman" panose="02020603050405020304" pitchFamily="18" charset="0"/>
                <a:ea typeface="Aptos" panose="020B0004020202020204" pitchFamily="34" charset="0"/>
              </a:rPr>
              <a:t>Research terms were entered to identify relevant scientific papers: microplastic, soil, and selected country. Only the country of the first author was considered. </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C1C205EA-B947-AEBA-6B9F-7B1DD0576360}"/>
              </a:ext>
            </a:extLst>
          </p:cNvPr>
          <p:cNvSpPr txBox="1"/>
          <p:nvPr/>
        </p:nvSpPr>
        <p:spPr>
          <a:xfrm>
            <a:off x="441259" y="23744557"/>
            <a:ext cx="13910269" cy="2308324"/>
          </a:xfrm>
          <a:prstGeom prst="rect">
            <a:avLst/>
          </a:prstGeom>
          <a:noFill/>
        </p:spPr>
        <p:txBody>
          <a:bodyPr wrap="square">
            <a:spAutoFit/>
          </a:bodyPr>
          <a:lstStyle/>
          <a:p>
            <a:pPr algn="just"/>
            <a:r>
              <a:rPr lang="en-US" sz="4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A total of 66 publications in English were considered relevant to the objectives of this review.</a:t>
            </a:r>
            <a:r>
              <a:rPr lang="lt-LT" sz="4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48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21 of the published papers were reviews. </a:t>
            </a:r>
          </a:p>
        </p:txBody>
      </p:sp>
      <p:graphicFrame>
        <p:nvGraphicFramePr>
          <p:cNvPr id="26" name="Chart 25">
            <a:extLst>
              <a:ext uri="{FF2B5EF4-FFF2-40B4-BE49-F238E27FC236}">
                <a16:creationId xmlns:a16="http://schemas.microsoft.com/office/drawing/2014/main" id="{F638C72A-A18B-46ED-61E8-BB416DC533C4}"/>
              </a:ext>
            </a:extLst>
          </p:cNvPr>
          <p:cNvGraphicFramePr/>
          <p:nvPr>
            <p:extLst>
              <p:ext uri="{D42A27DB-BD31-4B8C-83A1-F6EECF244321}">
                <p14:modId xmlns:p14="http://schemas.microsoft.com/office/powerpoint/2010/main" val="2462242605"/>
              </p:ext>
            </p:extLst>
          </p:nvPr>
        </p:nvGraphicFramePr>
        <p:xfrm>
          <a:off x="441259" y="26146803"/>
          <a:ext cx="14021177" cy="6751473"/>
        </p:xfrm>
        <a:graphic>
          <a:graphicData uri="http://schemas.openxmlformats.org/drawingml/2006/chart">
            <c:chart xmlns:c="http://schemas.openxmlformats.org/drawingml/2006/chart" xmlns:r="http://schemas.openxmlformats.org/officeDocument/2006/relationships" r:id="rId5"/>
          </a:graphicData>
        </a:graphic>
      </p:graphicFrame>
      <p:sp>
        <p:nvSpPr>
          <p:cNvPr id="28" name="TextBox 27">
            <a:extLst>
              <a:ext uri="{FF2B5EF4-FFF2-40B4-BE49-F238E27FC236}">
                <a16:creationId xmlns:a16="http://schemas.microsoft.com/office/drawing/2014/main" id="{0333E125-F393-7692-BC99-94ED809412B4}"/>
              </a:ext>
            </a:extLst>
          </p:cNvPr>
          <p:cNvSpPr txBox="1"/>
          <p:nvPr/>
        </p:nvSpPr>
        <p:spPr>
          <a:xfrm>
            <a:off x="330352" y="32898276"/>
            <a:ext cx="15148560" cy="1200329"/>
          </a:xfrm>
          <a:prstGeom prst="rect">
            <a:avLst/>
          </a:prstGeom>
          <a:noFill/>
        </p:spPr>
        <p:txBody>
          <a:bodyPr wrap="square">
            <a:spAutoFit/>
          </a:bodyPr>
          <a:lstStyle/>
          <a:p>
            <a:pPr algn="ctr"/>
            <a:r>
              <a:rPr lang="lt-LT" sz="3600" b="1" dirty="0">
                <a:latin typeface="Times New Roman" panose="02020603050405020304" pitchFamily="18" charset="0"/>
                <a:cs typeface="Times New Roman" panose="02020603050405020304" pitchFamily="18" charset="0"/>
              </a:rPr>
              <a:t>Figure 1. </a:t>
            </a:r>
            <a:r>
              <a:rPr lang="lt-LT" sz="3600" dirty="0">
                <a:latin typeface="Times New Roman" panose="02020603050405020304" pitchFamily="18" charset="0"/>
                <a:cs typeface="Times New Roman" panose="02020603050405020304" pitchFamily="18" charset="0"/>
              </a:rPr>
              <a:t>P</a:t>
            </a:r>
            <a:r>
              <a:rPr lang="en-US" sz="3600" b="0" i="0" dirty="0" err="1">
                <a:effectLst/>
                <a:latin typeface="Times New Roman" panose="02020603050405020304" pitchFamily="18" charset="0"/>
                <a:cs typeface="Times New Roman" panose="02020603050405020304" pitchFamily="18" charset="0"/>
              </a:rPr>
              <a:t>ublished</a:t>
            </a:r>
            <a:r>
              <a:rPr lang="en-US" sz="3600" b="0" i="0" dirty="0">
                <a:effectLst/>
                <a:latin typeface="Times New Roman" panose="02020603050405020304" pitchFamily="18" charset="0"/>
                <a:cs typeface="Times New Roman" panose="02020603050405020304" pitchFamily="18" charset="0"/>
              </a:rPr>
              <a:t> studies </a:t>
            </a:r>
            <a:r>
              <a:rPr lang="lt-LT" sz="3600" dirty="0">
                <a:latin typeface="Times New Roman" panose="02020603050405020304" pitchFamily="18" charset="0"/>
                <a:cs typeface="Times New Roman" panose="02020603050405020304" pitchFamily="18" charset="0"/>
              </a:rPr>
              <a:t>for the last decade. </a:t>
            </a:r>
            <a:r>
              <a:rPr lang="en-US" sz="36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More than 89% of the articles were published in the last 5 years.</a:t>
            </a:r>
          </a:p>
        </p:txBody>
      </p:sp>
      <p:pic>
        <p:nvPicPr>
          <p:cNvPr id="29" name="Picture 28" descr="A map of different countries/regions&#10;&#10;Description automatically generated">
            <a:extLst>
              <a:ext uri="{FF2B5EF4-FFF2-40B4-BE49-F238E27FC236}">
                <a16:creationId xmlns:a16="http://schemas.microsoft.com/office/drawing/2014/main" id="{2575287B-2F7C-3383-4106-8DE77427B4D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601755" y="5899454"/>
            <a:ext cx="10863395" cy="16445060"/>
          </a:xfrm>
          <a:prstGeom prst="rect">
            <a:avLst/>
          </a:prstGeom>
          <a:noFill/>
          <a:ln>
            <a:noFill/>
          </a:ln>
        </p:spPr>
      </p:pic>
      <p:pic>
        <p:nvPicPr>
          <p:cNvPr id="30" name="Picture 29" descr="A row of green and white rectangular objects&#10;&#10;Description automatically generated with medium confidence">
            <a:extLst>
              <a:ext uri="{FF2B5EF4-FFF2-40B4-BE49-F238E27FC236}">
                <a16:creationId xmlns:a16="http://schemas.microsoft.com/office/drawing/2014/main" id="{3D4D3FD6-7A73-7385-E962-1D14297882F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226985" y="13308788"/>
            <a:ext cx="3984532" cy="1626392"/>
          </a:xfrm>
          <a:prstGeom prst="rect">
            <a:avLst/>
          </a:prstGeom>
          <a:noFill/>
          <a:ln>
            <a:noFill/>
          </a:ln>
        </p:spPr>
      </p:pic>
      <p:sp>
        <p:nvSpPr>
          <p:cNvPr id="32" name="TextBox 31">
            <a:extLst>
              <a:ext uri="{FF2B5EF4-FFF2-40B4-BE49-F238E27FC236}">
                <a16:creationId xmlns:a16="http://schemas.microsoft.com/office/drawing/2014/main" id="{9DC691B2-39E7-DC79-97BD-A3C840A76DB7}"/>
              </a:ext>
            </a:extLst>
          </p:cNvPr>
          <p:cNvSpPr txBox="1"/>
          <p:nvPr/>
        </p:nvSpPr>
        <p:spPr>
          <a:xfrm>
            <a:off x="15501776" y="21946185"/>
            <a:ext cx="14370297" cy="1200329"/>
          </a:xfrm>
          <a:prstGeom prst="rect">
            <a:avLst/>
          </a:prstGeom>
          <a:noFill/>
        </p:spPr>
        <p:txBody>
          <a:bodyPr wrap="square">
            <a:spAutoFit/>
          </a:bodyPr>
          <a:lstStyle/>
          <a:p>
            <a:pPr algn="ctr"/>
            <a:r>
              <a:rPr lang="lt-LT" sz="3600" b="1" dirty="0">
                <a:latin typeface="Times New Roman" panose="02020603050405020304" pitchFamily="18" charset="0"/>
                <a:cs typeface="Times New Roman" panose="02020603050405020304" pitchFamily="18" charset="0"/>
              </a:rPr>
              <a:t>Figure 2. </a:t>
            </a:r>
            <a:r>
              <a:rPr lang="lt-LT" sz="3600" dirty="0">
                <a:latin typeface="Times New Roman" panose="02020603050405020304" pitchFamily="18" charset="0"/>
                <a:cs typeface="Times New Roman" panose="02020603050405020304" pitchFamily="18" charset="0"/>
              </a:rPr>
              <a:t>P</a:t>
            </a:r>
            <a:r>
              <a:rPr lang="en-US" sz="3600" b="0" i="0" dirty="0" err="1">
                <a:effectLst/>
                <a:latin typeface="Times New Roman" panose="02020603050405020304" pitchFamily="18" charset="0"/>
                <a:cs typeface="Times New Roman" panose="02020603050405020304" pitchFamily="18" charset="0"/>
              </a:rPr>
              <a:t>ublished</a:t>
            </a:r>
            <a:r>
              <a:rPr lang="en-US" sz="3600" b="0" i="0" dirty="0">
                <a:effectLst/>
                <a:latin typeface="Times New Roman" panose="02020603050405020304" pitchFamily="18" charset="0"/>
                <a:cs typeface="Times New Roman" panose="02020603050405020304" pitchFamily="18" charset="0"/>
              </a:rPr>
              <a:t> studies </a:t>
            </a:r>
            <a:r>
              <a:rPr lang="en-US" sz="3600" dirty="0">
                <a:latin typeface="Times New Roman" panose="02020603050405020304" pitchFamily="18" charset="0"/>
                <a:cs typeface="Times New Roman" panose="02020603050405020304" pitchFamily="18" charset="0"/>
              </a:rPr>
              <a:t>amount in every country. </a:t>
            </a:r>
            <a:r>
              <a:rPr lang="en-GB" sz="3600" dirty="0">
                <a:latin typeface="Times New Roman" panose="02020603050405020304" pitchFamily="18" charset="0"/>
                <a:cs typeface="Times New Roman" panose="02020603050405020304" pitchFamily="18" charset="0"/>
              </a:rPr>
              <a:t>The leader is Germany. No available data was found about research done in Estonia. </a:t>
            </a:r>
            <a:endParaRPr lang="en-US" sz="3600" dirty="0">
              <a:latin typeface="Times New Roman" panose="02020603050405020304" pitchFamily="18" charset="0"/>
              <a:cs typeface="Times New Roman" panose="02020603050405020304" pitchFamily="18" charset="0"/>
            </a:endParaRPr>
          </a:p>
        </p:txBody>
      </p:sp>
      <p:graphicFrame>
        <p:nvGraphicFramePr>
          <p:cNvPr id="33" name="Chart 32">
            <a:extLst>
              <a:ext uri="{FF2B5EF4-FFF2-40B4-BE49-F238E27FC236}">
                <a16:creationId xmlns:a16="http://schemas.microsoft.com/office/drawing/2014/main" id="{8331A5D4-8E3A-7703-D18A-2DD377D5B9AB}"/>
              </a:ext>
            </a:extLst>
          </p:cNvPr>
          <p:cNvGraphicFramePr/>
          <p:nvPr>
            <p:extLst>
              <p:ext uri="{D42A27DB-BD31-4B8C-83A1-F6EECF244321}">
                <p14:modId xmlns:p14="http://schemas.microsoft.com/office/powerpoint/2010/main" val="1909115460"/>
              </p:ext>
            </p:extLst>
          </p:nvPr>
        </p:nvGraphicFramePr>
        <p:xfrm>
          <a:off x="2499360" y="34194068"/>
          <a:ext cx="12108180" cy="5455682"/>
        </p:xfrm>
        <a:graphic>
          <a:graphicData uri="http://schemas.openxmlformats.org/drawingml/2006/chart">
            <c:chart xmlns:c="http://schemas.openxmlformats.org/drawingml/2006/chart" xmlns:r="http://schemas.openxmlformats.org/officeDocument/2006/relationships" r:id="rId8"/>
          </a:graphicData>
        </a:graphic>
      </p:graphicFrame>
      <p:sp>
        <p:nvSpPr>
          <p:cNvPr id="38" name="TextBox 37">
            <a:extLst>
              <a:ext uri="{FF2B5EF4-FFF2-40B4-BE49-F238E27FC236}">
                <a16:creationId xmlns:a16="http://schemas.microsoft.com/office/drawing/2014/main" id="{C6DCA350-B959-5953-71E6-531FA431FD24}"/>
              </a:ext>
            </a:extLst>
          </p:cNvPr>
          <p:cNvSpPr txBox="1"/>
          <p:nvPr/>
        </p:nvSpPr>
        <p:spPr>
          <a:xfrm>
            <a:off x="17086407" y="34546816"/>
            <a:ext cx="12785666" cy="5262979"/>
          </a:xfrm>
          <a:prstGeom prst="rect">
            <a:avLst/>
          </a:prstGeom>
          <a:noFill/>
        </p:spPr>
        <p:txBody>
          <a:bodyPr wrap="square">
            <a:spAutoFit/>
          </a:bodyPr>
          <a:lstStyle/>
          <a:p>
            <a:pPr algn="just"/>
            <a:r>
              <a:rPr lang="en-GB" sz="4800" dirty="0">
                <a:effectLst/>
                <a:latin typeface="Times New Roman" panose="02020603050405020304" pitchFamily="18" charset="0"/>
                <a:ea typeface="Aptos" panose="020B0004020202020204" pitchFamily="34" charset="0"/>
                <a:cs typeface="Times New Roman" panose="02020603050405020304" pitchFamily="18" charset="0"/>
              </a:rPr>
              <a:t>After performing the analysis, we observed that there is a lack of information on the regional release of microplastics to agricultural soils, no clear classification of factors affecting the concentration of microplastics in soil, and no observations of possible effects on the environment in the target regions.</a:t>
            </a:r>
            <a:endParaRPr lang="en-US" sz="4800" dirty="0">
              <a:latin typeface="Times New Roman" panose="02020603050405020304" pitchFamily="18" charset="0"/>
              <a:cs typeface="Times New Roman" panose="02020603050405020304" pitchFamily="18" charset="0"/>
            </a:endParaRPr>
          </a:p>
        </p:txBody>
      </p:sp>
      <p:sp>
        <p:nvSpPr>
          <p:cNvPr id="39" name="Rectangle: Rounded Corners 38">
            <a:extLst>
              <a:ext uri="{FF2B5EF4-FFF2-40B4-BE49-F238E27FC236}">
                <a16:creationId xmlns:a16="http://schemas.microsoft.com/office/drawing/2014/main" id="{782438E3-6A45-D3AE-26FE-197550A48849}"/>
              </a:ext>
            </a:extLst>
          </p:cNvPr>
          <p:cNvSpPr/>
          <p:nvPr/>
        </p:nvSpPr>
        <p:spPr>
          <a:xfrm>
            <a:off x="330352" y="14661092"/>
            <a:ext cx="14132084" cy="839681"/>
          </a:xfrm>
          <a:prstGeom prst="roundRect">
            <a:avLst/>
          </a:prstGeom>
          <a:solidFill>
            <a:schemeClr val="accent2">
              <a:lumMod val="75000"/>
            </a:schemeClr>
          </a:solidFill>
          <a:ln w="25400" cap="flat" cmpd="sng" algn="ctr">
            <a:solidFill>
              <a:srgbClr val="9BBB59"/>
            </a:solidFill>
            <a:prstDash val="solid"/>
          </a:ln>
          <a:effectLst/>
        </p:spPr>
        <p:txBody>
          <a:bodyPr rtlCol="0" anchor="ctr"/>
          <a:lstStyle/>
          <a:p>
            <a:pPr marL="0" marR="0" lvl="0" indent="0" defTabSz="4172316" eaLnBrk="1" fontAlgn="auto" latinLnBrk="0" hangingPunct="1">
              <a:lnSpc>
                <a:spcPct val="100000"/>
              </a:lnSpc>
              <a:spcBef>
                <a:spcPts val="0"/>
              </a:spcBef>
              <a:spcAft>
                <a:spcPts val="0"/>
              </a:spcAft>
              <a:buClrTx/>
              <a:buSzTx/>
              <a:buFontTx/>
              <a:buNone/>
              <a:tabLst/>
              <a:defRPr/>
            </a:pPr>
            <a:r>
              <a:rPr lang="lt-LT" sz="7200" b="1" i="1" dirty="0">
                <a:solidFill>
                  <a:schemeClr val="bg1"/>
                </a:solidFill>
                <a:latin typeface="Times New Roman" panose="02020603050405020304" pitchFamily="18" charset="0"/>
                <a:cs typeface="Times New Roman" panose="02020603050405020304" pitchFamily="18" charset="0"/>
              </a:rPr>
              <a:t>OBJECTIVES</a:t>
            </a:r>
            <a:endParaRPr lang="en-US" sz="7200" b="1" i="1" dirty="0">
              <a:solidFill>
                <a:schemeClr val="bg1"/>
              </a:solidFill>
              <a:latin typeface="Times New Roman" panose="02020603050405020304" pitchFamily="18" charset="0"/>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E488027F-343C-4B9E-9AF8-09C8D960DE07}"/>
              </a:ext>
            </a:extLst>
          </p:cNvPr>
          <p:cNvSpPr/>
          <p:nvPr/>
        </p:nvSpPr>
        <p:spPr>
          <a:xfrm>
            <a:off x="370048" y="19305568"/>
            <a:ext cx="14132084" cy="839681"/>
          </a:xfrm>
          <a:prstGeom prst="roundRect">
            <a:avLst/>
          </a:prstGeom>
          <a:solidFill>
            <a:schemeClr val="accent2">
              <a:lumMod val="75000"/>
            </a:schemeClr>
          </a:solidFill>
          <a:ln w="25400" cap="flat" cmpd="sng" algn="ctr">
            <a:solidFill>
              <a:srgbClr val="9BBB59"/>
            </a:solidFill>
            <a:prstDash val="solid"/>
          </a:ln>
          <a:effectLst/>
        </p:spPr>
        <p:txBody>
          <a:bodyPr rtlCol="0" anchor="ctr"/>
          <a:lstStyle/>
          <a:p>
            <a:pPr marL="0" marR="0" lvl="0" indent="0" defTabSz="4172316" eaLnBrk="1" fontAlgn="auto" latinLnBrk="0" hangingPunct="1">
              <a:lnSpc>
                <a:spcPct val="100000"/>
              </a:lnSpc>
              <a:spcBef>
                <a:spcPts val="0"/>
              </a:spcBef>
              <a:spcAft>
                <a:spcPts val="0"/>
              </a:spcAft>
              <a:buClrTx/>
              <a:buSzTx/>
              <a:buFontTx/>
              <a:buNone/>
              <a:tabLst/>
              <a:defRPr/>
            </a:pPr>
            <a:r>
              <a:rPr lang="en-US" sz="7200" b="1" i="1" dirty="0">
                <a:solidFill>
                  <a:schemeClr val="bg1"/>
                </a:solidFill>
                <a:latin typeface="Times New Roman" panose="02020603050405020304" pitchFamily="18" charset="0"/>
                <a:cs typeface="Times New Roman" panose="02020603050405020304" pitchFamily="18" charset="0"/>
              </a:rPr>
              <a:t>METHODOLOGY</a:t>
            </a:r>
          </a:p>
        </p:txBody>
      </p:sp>
      <p:sp>
        <p:nvSpPr>
          <p:cNvPr id="41" name="Rectangle: Rounded Corners 40">
            <a:extLst>
              <a:ext uri="{FF2B5EF4-FFF2-40B4-BE49-F238E27FC236}">
                <a16:creationId xmlns:a16="http://schemas.microsoft.com/office/drawing/2014/main" id="{5AF45F00-CCB8-3AF3-83CD-37C542CC8BE6}"/>
              </a:ext>
            </a:extLst>
          </p:cNvPr>
          <p:cNvSpPr/>
          <p:nvPr/>
        </p:nvSpPr>
        <p:spPr>
          <a:xfrm>
            <a:off x="403140" y="22810953"/>
            <a:ext cx="14132084" cy="839681"/>
          </a:xfrm>
          <a:prstGeom prst="roundRect">
            <a:avLst/>
          </a:prstGeom>
          <a:solidFill>
            <a:schemeClr val="accent2">
              <a:lumMod val="75000"/>
            </a:schemeClr>
          </a:solidFill>
          <a:ln w="25400" cap="flat" cmpd="sng" algn="ctr">
            <a:solidFill>
              <a:srgbClr val="9BBB59"/>
            </a:solidFill>
            <a:prstDash val="solid"/>
          </a:ln>
          <a:effectLst/>
        </p:spPr>
        <p:txBody>
          <a:bodyPr rtlCol="0" anchor="ctr"/>
          <a:lstStyle/>
          <a:p>
            <a:pPr defTabSz="4172316"/>
            <a:endParaRPr lang="lt-LT" sz="7200" b="1" i="1" dirty="0">
              <a:solidFill>
                <a:schemeClr val="bg1"/>
              </a:solidFill>
              <a:latin typeface="Times New Roman" panose="02020603050405020304" pitchFamily="18" charset="0"/>
              <a:cs typeface="Times New Roman" panose="02020603050405020304" pitchFamily="18" charset="0"/>
            </a:endParaRPr>
          </a:p>
          <a:p>
            <a:pPr defTabSz="4172316"/>
            <a:r>
              <a:rPr lang="en-US" sz="7200" b="1" i="1" dirty="0">
                <a:solidFill>
                  <a:schemeClr val="bg1"/>
                </a:solidFill>
                <a:latin typeface="Times New Roman" panose="02020603050405020304" pitchFamily="18" charset="0"/>
                <a:cs typeface="Times New Roman" panose="02020603050405020304" pitchFamily="18" charset="0"/>
              </a:rPr>
              <a:t>RESULTS AND DISCUSSION</a:t>
            </a:r>
          </a:p>
          <a:p>
            <a:pPr marL="0" marR="0" lvl="0" indent="0" defTabSz="4172316" eaLnBrk="1" fontAlgn="auto" latinLnBrk="0" hangingPunct="1">
              <a:lnSpc>
                <a:spcPct val="100000"/>
              </a:lnSpc>
              <a:spcBef>
                <a:spcPts val="0"/>
              </a:spcBef>
              <a:spcAft>
                <a:spcPts val="0"/>
              </a:spcAft>
              <a:buClrTx/>
              <a:buSzTx/>
              <a:buFontTx/>
              <a:buNone/>
              <a:tabLst/>
              <a:defRPr/>
            </a:pPr>
            <a:endParaRPr lang="en-US" sz="7200" b="1" i="1" dirty="0">
              <a:solidFill>
                <a:schemeClr val="bg1"/>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0218FD7E-9A96-3EDA-FFC0-FD17C229266E}"/>
              </a:ext>
            </a:extLst>
          </p:cNvPr>
          <p:cNvSpPr txBox="1"/>
          <p:nvPr/>
        </p:nvSpPr>
        <p:spPr>
          <a:xfrm>
            <a:off x="727905" y="39263353"/>
            <a:ext cx="15499080" cy="646331"/>
          </a:xfrm>
          <a:prstGeom prst="rect">
            <a:avLst/>
          </a:prstGeom>
          <a:noFill/>
        </p:spPr>
        <p:txBody>
          <a:bodyPr wrap="square">
            <a:spAutoFit/>
          </a:bodyPr>
          <a:lstStyle/>
          <a:p>
            <a:pPr algn="ctr"/>
            <a:r>
              <a:rPr lang="lt-LT" sz="3600" b="1" dirty="0">
                <a:latin typeface="Times New Roman" panose="02020603050405020304" pitchFamily="18" charset="0"/>
                <a:cs typeface="Times New Roman" panose="02020603050405020304" pitchFamily="18" charset="0"/>
              </a:rPr>
              <a:t>Figure </a:t>
            </a:r>
            <a:r>
              <a:rPr lang="en-US" sz="3600" b="1" dirty="0">
                <a:latin typeface="Times New Roman" panose="02020603050405020304" pitchFamily="18" charset="0"/>
                <a:cs typeface="Times New Roman" panose="02020603050405020304" pitchFamily="18" charset="0"/>
              </a:rPr>
              <a:t>3</a:t>
            </a:r>
            <a:r>
              <a:rPr lang="lt-LT" sz="3600" b="1"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Microplastic sources mentioned in publications</a:t>
            </a:r>
            <a:r>
              <a:rPr lang="lt-LT" sz="3600" dirty="0">
                <a:latin typeface="Times New Roman" panose="02020603050405020304" pitchFamily="18" charset="0"/>
                <a:cs typeface="Times New Roman" panose="02020603050405020304" pitchFamily="18" charset="0"/>
              </a:rPr>
              <a:t>.</a:t>
            </a:r>
            <a:endParaRPr lang="en-US" sz="36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p:txBody>
      </p:sp>
      <p:graphicFrame>
        <p:nvGraphicFramePr>
          <p:cNvPr id="44" name="Chart 43">
            <a:extLst>
              <a:ext uri="{FF2B5EF4-FFF2-40B4-BE49-F238E27FC236}">
                <a16:creationId xmlns:a16="http://schemas.microsoft.com/office/drawing/2014/main" id="{0D2BEEA3-C96B-40D9-DC06-BB41A624BD38}"/>
              </a:ext>
            </a:extLst>
          </p:cNvPr>
          <p:cNvGraphicFramePr/>
          <p:nvPr>
            <p:extLst>
              <p:ext uri="{D42A27DB-BD31-4B8C-83A1-F6EECF244321}">
                <p14:modId xmlns:p14="http://schemas.microsoft.com/office/powerpoint/2010/main" val="2150981289"/>
              </p:ext>
            </p:extLst>
          </p:nvPr>
        </p:nvGraphicFramePr>
        <p:xfrm>
          <a:off x="15373613" y="23271555"/>
          <a:ext cx="14901600" cy="8815876"/>
        </p:xfrm>
        <a:graphic>
          <a:graphicData uri="http://schemas.openxmlformats.org/drawingml/2006/chart">
            <c:chart xmlns:c="http://schemas.openxmlformats.org/drawingml/2006/chart" xmlns:r="http://schemas.openxmlformats.org/officeDocument/2006/relationships" r:id="rId9"/>
          </a:graphicData>
        </a:graphic>
      </p:graphicFrame>
      <p:sp>
        <p:nvSpPr>
          <p:cNvPr id="46" name="TextBox 45">
            <a:extLst>
              <a:ext uri="{FF2B5EF4-FFF2-40B4-BE49-F238E27FC236}">
                <a16:creationId xmlns:a16="http://schemas.microsoft.com/office/drawing/2014/main" id="{BB16F636-2856-6AA2-AE26-1BFAD3549DD6}"/>
              </a:ext>
            </a:extLst>
          </p:cNvPr>
          <p:cNvSpPr txBox="1"/>
          <p:nvPr/>
        </p:nvSpPr>
        <p:spPr>
          <a:xfrm>
            <a:off x="16982339" y="32174241"/>
            <a:ext cx="12711218" cy="1200329"/>
          </a:xfrm>
          <a:prstGeom prst="rect">
            <a:avLst/>
          </a:prstGeom>
          <a:noFill/>
        </p:spPr>
        <p:txBody>
          <a:bodyPr wrap="square">
            <a:spAutoFit/>
          </a:bodyPr>
          <a:lstStyle/>
          <a:p>
            <a:pPr algn="ctr"/>
            <a:r>
              <a:rPr lang="lt-LT" sz="3600" b="1" dirty="0">
                <a:latin typeface="Times New Roman" panose="02020603050405020304" pitchFamily="18" charset="0"/>
                <a:cs typeface="Times New Roman" panose="02020603050405020304" pitchFamily="18" charset="0"/>
              </a:rPr>
              <a:t>Figure </a:t>
            </a:r>
            <a:r>
              <a:rPr lang="en-US" sz="3600" b="1" dirty="0">
                <a:latin typeface="Times New Roman" panose="02020603050405020304" pitchFamily="18" charset="0"/>
                <a:cs typeface="Times New Roman" panose="02020603050405020304" pitchFamily="18" charset="0"/>
              </a:rPr>
              <a:t>3</a:t>
            </a:r>
            <a:r>
              <a:rPr lang="lt-LT" sz="3600" b="1" dirty="0">
                <a:latin typeface="Times New Roman" panose="02020603050405020304" pitchFamily="18" charset="0"/>
                <a:cs typeface="Times New Roman" panose="02020603050405020304" pitchFamily="18" charset="0"/>
              </a:rPr>
              <a:t>. </a:t>
            </a:r>
            <a:r>
              <a:rPr lang="lt-LT" sz="3600" dirty="0">
                <a:latin typeface="Times New Roman" panose="02020603050405020304" pitchFamily="18" charset="0"/>
                <a:cs typeface="Times New Roman" panose="02020603050405020304" pitchFamily="18" charset="0"/>
              </a:rPr>
              <a:t>Mentioned </a:t>
            </a:r>
            <a:r>
              <a:rPr lang="lt-LT" sz="3600" b="0" i="0" dirty="0">
                <a:effectLst/>
                <a:latin typeface="Times New Roman" panose="02020603050405020304" pitchFamily="18" charset="0"/>
                <a:cs typeface="Times New Roman" panose="02020603050405020304" pitchFamily="18" charset="0"/>
              </a:rPr>
              <a:t>methods for detecting microplastics. </a:t>
            </a:r>
            <a:r>
              <a:rPr lang="lt-LT" sz="3600" dirty="0">
                <a:latin typeface="Times New Roman" panose="02020603050405020304" pitchFamily="18" charset="0"/>
                <a:cs typeface="Times New Roman" panose="02020603050405020304" pitchFamily="18" charset="0"/>
              </a:rPr>
              <a:t>Mostly used method was </a:t>
            </a:r>
            <a:r>
              <a:rPr lang="en-US" sz="3600" dirty="0">
                <a:latin typeface="Times New Roman" panose="02020603050405020304" pitchFamily="18" charset="0"/>
                <a:cs typeface="Times New Roman" panose="02020603050405020304" pitchFamily="18" charset="0"/>
              </a:rPr>
              <a:t>FTIR spectroscopy</a:t>
            </a:r>
            <a:r>
              <a:rPr lang="lt-LT" sz="3600" dirty="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
        <p:nvSpPr>
          <p:cNvPr id="49" name="Rectangle: Rounded Corners 48">
            <a:extLst>
              <a:ext uri="{FF2B5EF4-FFF2-40B4-BE49-F238E27FC236}">
                <a16:creationId xmlns:a16="http://schemas.microsoft.com/office/drawing/2014/main" id="{59FA9A8E-C3F6-5B0E-649E-B376C71CCCC5}"/>
              </a:ext>
            </a:extLst>
          </p:cNvPr>
          <p:cNvSpPr/>
          <p:nvPr/>
        </p:nvSpPr>
        <p:spPr>
          <a:xfrm>
            <a:off x="16982339" y="33498441"/>
            <a:ext cx="12785667" cy="822040"/>
          </a:xfrm>
          <a:prstGeom prst="roundRect">
            <a:avLst/>
          </a:prstGeom>
          <a:solidFill>
            <a:schemeClr val="accent2">
              <a:lumMod val="75000"/>
            </a:schemeClr>
          </a:solidFill>
          <a:ln w="25400" cap="flat" cmpd="sng" algn="ctr">
            <a:solidFill>
              <a:srgbClr val="9BBB59"/>
            </a:solidFill>
            <a:prstDash val="solid"/>
          </a:ln>
          <a:effectLst/>
        </p:spPr>
        <p:txBody>
          <a:bodyPr rtlCol="0" anchor="ctr"/>
          <a:lstStyle/>
          <a:p>
            <a:pPr defTabSz="4172316"/>
            <a:endParaRPr lang="lt-LT" sz="7200" b="1" i="1" dirty="0">
              <a:solidFill>
                <a:schemeClr val="bg1"/>
              </a:solidFill>
              <a:latin typeface="Times New Roman" panose="02020603050405020304" pitchFamily="18" charset="0"/>
              <a:cs typeface="Times New Roman" panose="02020603050405020304" pitchFamily="18" charset="0"/>
            </a:endParaRPr>
          </a:p>
          <a:p>
            <a:pPr defTabSz="4172316"/>
            <a:r>
              <a:rPr lang="lt-LT" sz="7200" b="1" i="1" dirty="0">
                <a:solidFill>
                  <a:schemeClr val="bg1"/>
                </a:solidFill>
                <a:latin typeface="Times New Roman" panose="02020603050405020304" pitchFamily="18" charset="0"/>
                <a:cs typeface="Times New Roman" panose="02020603050405020304" pitchFamily="18" charset="0"/>
              </a:rPr>
              <a:t>CONCLUSION</a:t>
            </a:r>
            <a:endParaRPr lang="en-US" sz="7200" b="1" i="1" dirty="0">
              <a:solidFill>
                <a:schemeClr val="bg1"/>
              </a:solidFill>
              <a:latin typeface="Times New Roman" panose="02020603050405020304" pitchFamily="18" charset="0"/>
              <a:cs typeface="Times New Roman" panose="02020603050405020304" pitchFamily="18" charset="0"/>
            </a:endParaRPr>
          </a:p>
          <a:p>
            <a:pPr marL="0" marR="0" lvl="0" indent="0" defTabSz="4172316" eaLnBrk="1" fontAlgn="auto" latinLnBrk="0" hangingPunct="1">
              <a:lnSpc>
                <a:spcPct val="100000"/>
              </a:lnSpc>
              <a:spcBef>
                <a:spcPts val="0"/>
              </a:spcBef>
              <a:spcAft>
                <a:spcPts val="0"/>
              </a:spcAft>
              <a:buClrTx/>
              <a:buSzTx/>
              <a:buFontTx/>
              <a:buNone/>
              <a:tabLst/>
              <a:defRPr/>
            </a:pPr>
            <a:endParaRPr lang="en-US" sz="7200" b="1" i="1" dirty="0">
              <a:solidFill>
                <a:schemeClr val="bg1"/>
              </a:solidFill>
              <a:latin typeface="Times New Roman" panose="02020603050405020304" pitchFamily="18" charset="0"/>
              <a:cs typeface="Times New Roman" panose="02020603050405020304" pitchFamily="18" charset="0"/>
            </a:endParaRPr>
          </a:p>
        </p:txBody>
      </p:sp>
      <p:pic>
        <p:nvPicPr>
          <p:cNvPr id="54" name="Picture 53">
            <a:extLst>
              <a:ext uri="{FF2B5EF4-FFF2-40B4-BE49-F238E27FC236}">
                <a16:creationId xmlns:a16="http://schemas.microsoft.com/office/drawing/2014/main" id="{6CC8210F-6AC7-F12E-02B1-3981B8FBF08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40298765"/>
            <a:ext cx="29944861" cy="1937223"/>
          </a:xfrm>
          <a:prstGeom prst="rect">
            <a:avLst/>
          </a:prstGeom>
        </p:spPr>
      </p:pic>
    </p:spTree>
  </p:cSld>
  <p:clrMapOvr>
    <a:masterClrMapping/>
  </p:clrMapOvr>
</p:sld>
</file>

<file path=ppt/theme/theme1.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9E310AF71E2FAD4EAC9A8E4896CEFDD7" ma:contentTypeVersion="21" ma:contentTypeDescription="Creare un nuovo documento." ma:contentTypeScope="" ma:versionID="0677ac6a690d59a8a11006abcecab8eb">
  <xsd:schema xmlns:xsd="http://www.w3.org/2001/XMLSchema" xmlns:xs="http://www.w3.org/2001/XMLSchema" xmlns:p="http://schemas.microsoft.com/office/2006/metadata/properties" xmlns:ns2="30e88587-9e78-4217-9348-a39577364fdb" xmlns:ns3="153ac1fb-c370-478c-a564-cdf742559d23" targetNamespace="http://schemas.microsoft.com/office/2006/metadata/properties" ma:root="true" ma:fieldsID="fd8892887a82d224dfc816775a938d25" ns2:_="" ns3:_="">
    <xsd:import namespace="30e88587-9e78-4217-9348-a39577364fdb"/>
    <xsd:import namespace="153ac1fb-c370-478c-a564-cdf742559d23"/>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Tag" minOccurs="0"/>
                <xsd:element ref="ns2:Note" minOccurs="0"/>
                <xsd:element ref="ns2:lcf76f155ced4ddcb4097134ff3c332f" minOccurs="0"/>
                <xsd:element ref="ns3:TaxCatchAll" minOccurs="0"/>
                <xsd:element ref="ns3:SharedWithUsers" minOccurs="0"/>
                <xsd:element ref="ns3:SharedWithDetails" minOccurs="0"/>
                <xsd:element ref="ns2:_Flow_SignoffStatu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e88587-9e78-4217-9348-a39577364f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Tag" ma:index="19" nillable="true" ma:displayName="Tag" ma:format="Dropdown" ma:internalName="Tag">
      <xsd:simpleType>
        <xsd:restriction base="dms:Text">
          <xsd:maxLength value="255"/>
        </xsd:restriction>
      </xsd:simpleType>
    </xsd:element>
    <xsd:element name="Note" ma:index="20" nillable="true" ma:displayName="Note" ma:format="Dropdown" ma:internalName="Note">
      <xsd:simpleType>
        <xsd:restriction base="dms:Text">
          <xsd:maxLength value="255"/>
        </xsd:restriction>
      </xsd:simpleType>
    </xsd:element>
    <xsd:element name="lcf76f155ced4ddcb4097134ff3c332f" ma:index="22" nillable="true" ma:taxonomy="true" ma:internalName="lcf76f155ced4ddcb4097134ff3c332f" ma:taxonomyFieldName="MediaServiceImageTags" ma:displayName="Tag immagine" ma:readOnly="false" ma:fieldId="{5cf76f15-5ced-4ddc-b409-7134ff3c332f}" ma:taxonomyMulti="true" ma:sspId="e61addf5-33b0-44d8-8cb5-cf6d89ac4c62" ma:termSetId="09814cd3-568e-fe90-9814-8d621ff8fb84" ma:anchorId="fba54fb3-c3e1-fe81-a776-ca4b69148c4d" ma:open="true" ma:isKeyword="false">
      <xsd:complexType>
        <xsd:sequence>
          <xsd:element ref="pc:Terms" minOccurs="0" maxOccurs="1"/>
        </xsd:sequence>
      </xsd:complexType>
    </xsd:element>
    <xsd:element name="_Flow_SignoffStatus" ma:index="26" nillable="true" ma:displayName="Sign-off status" ma:internalName="Sign_x002d_off_x0020_status">
      <xsd:simpleType>
        <xsd:restriction base="dms:Text"/>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3ac1fb-c370-478c-a564-cdf742559d2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e31c5af1-37b9-4932-b97c-bb27979fb246}" ma:internalName="TaxCatchAll" ma:showField="CatchAllData" ma:web="153ac1fb-c370-478c-a564-cdf742559d23">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00C717-4A31-4C8B-B445-1E9AB38C6C4B}">
  <ds:schemaRefs>
    <ds:schemaRef ds:uri="http://schemas.microsoft.com/sharepoint/v3/contenttype/forms"/>
  </ds:schemaRefs>
</ds:datastoreItem>
</file>

<file path=customXml/itemProps2.xml><?xml version="1.0" encoding="utf-8"?>
<ds:datastoreItem xmlns:ds="http://schemas.openxmlformats.org/officeDocument/2006/customXml" ds:itemID="{19A9521B-FB41-4B4B-A326-E52448004A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e88587-9e78-4217-9348-a39577364fdb"/>
    <ds:schemaRef ds:uri="153ac1fb-c370-478c-a564-cdf742559d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60</TotalTime>
  <Words>341</Words>
  <Application>Microsoft Office PowerPoint</Application>
  <PresentationFormat>Custom</PresentationFormat>
  <Paragraphs>19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Symbol</vt:lpstr>
      <vt:lpstr>Times New Roman</vt:lpstr>
      <vt:lpstr>Wingdings</vt:lpstr>
      <vt:lpstr>Office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Findomestic 2023</dc:title>
  <dc:subject/>
  <dc:creator/>
  <dc:description/>
  <cp:lastModifiedBy>Skaistė Dreskinienė</cp:lastModifiedBy>
  <cp:revision>5</cp:revision>
  <dcterms:created xsi:type="dcterms:W3CDTF">2024-04-04T12:01:52Z</dcterms:created>
  <dcterms:modified xsi:type="dcterms:W3CDTF">2024-04-14T11:15:31Z</dcterms:modified>
  <dc:language>it-IT</dc:language>
</cp:coreProperties>
</file>