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0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1.xml" ContentType="application/vnd.openxmlformats-officedocument.presentationml.notesSlide+xml"/>
  <Override PartName="/ppt/charts/chart14.xml" ContentType="application/vnd.openxmlformats-officedocument.drawingml.chart+xml"/>
  <Override PartName="/ppt/notesSlides/notesSlide12.xml" ContentType="application/vnd.openxmlformats-officedocument.presentationml.notesSlide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notesSlides/notesSlide13.xml" ContentType="application/vnd.openxmlformats-officedocument.presentationml.notesSlide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599" r:id="rId2"/>
    <p:sldId id="644" r:id="rId3"/>
    <p:sldId id="624" r:id="rId4"/>
    <p:sldId id="622" r:id="rId5"/>
    <p:sldId id="626" r:id="rId6"/>
    <p:sldId id="625" r:id="rId7"/>
    <p:sldId id="628" r:id="rId8"/>
    <p:sldId id="629" r:id="rId9"/>
    <p:sldId id="632" r:id="rId10"/>
    <p:sldId id="631" r:id="rId11"/>
    <p:sldId id="634" r:id="rId12"/>
    <p:sldId id="637" r:id="rId13"/>
    <p:sldId id="639" r:id="rId14"/>
    <p:sldId id="641" r:id="rId15"/>
    <p:sldId id="642" r:id="rId16"/>
    <p:sldId id="643" r:id="rId17"/>
    <p:sldId id="545" r:id="rId18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adžios bei tekstinės skaidrės" id="{B63A215F-C27B-42F4-BFEB-F865EA66014B}">
          <p14:sldIdLst>
            <p14:sldId id="599"/>
            <p14:sldId id="644"/>
            <p14:sldId id="624"/>
            <p14:sldId id="622"/>
            <p14:sldId id="626"/>
            <p14:sldId id="625"/>
            <p14:sldId id="628"/>
            <p14:sldId id="629"/>
            <p14:sldId id="632"/>
            <p14:sldId id="631"/>
            <p14:sldId id="634"/>
            <p14:sldId id="637"/>
            <p14:sldId id="639"/>
            <p14:sldId id="641"/>
            <p14:sldId id="642"/>
            <p14:sldId id="643"/>
            <p14:sldId id="545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938D"/>
    <a:srgbClr val="962A53"/>
    <a:srgbClr val="C3240F"/>
    <a:srgbClr val="9966FF"/>
    <a:srgbClr val="967333"/>
    <a:srgbClr val="003399"/>
    <a:srgbClr val="F6F8FA"/>
    <a:srgbClr val="3E63A0"/>
    <a:srgbClr val="2957A3"/>
    <a:srgbClr val="35DE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E9639D4-E3E2-4D34-9284-5A2195B3D0D7}" styleName="Šviesus stilius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91" autoAdjust="0"/>
    <p:restoredTop sz="78426" autoAdjust="0"/>
  </p:normalViewPr>
  <p:slideViewPr>
    <p:cSldViewPr snapToGrid="0" showGuides="1">
      <p:cViewPr>
        <p:scale>
          <a:sx n="90" d="100"/>
          <a:sy n="90" d="100"/>
        </p:scale>
        <p:origin x="-432" y="-1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9" d="100"/>
          <a:sy n="69" d="100"/>
        </p:scale>
        <p:origin x="-2705" y="-51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Paminėjimai</c:v>
                </c:pt>
              </c:strCache>
            </c:strRef>
          </c:tx>
          <c:dPt>
            <c:idx val="2"/>
            <c:bubble3D val="0"/>
            <c:spPr>
              <a:solidFill>
                <a:srgbClr val="962A53"/>
              </a:solidFill>
            </c:spPr>
          </c:dPt>
          <c:dPt>
            <c:idx val="3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dPt>
            <c:idx val="6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8"/>
            <c:bubble3D val="0"/>
            <c:spPr>
              <a:solidFill>
                <a:srgbClr val="E5938D"/>
              </a:solidFill>
            </c:spPr>
          </c:dPt>
          <c:dPt>
            <c:idx val="9"/>
            <c:bubble3D val="0"/>
            <c:spPr>
              <a:solidFill>
                <a:srgbClr val="9966FF"/>
              </a:solidFill>
            </c:spPr>
          </c:dPt>
          <c:dLbls>
            <c:txPr>
              <a:bodyPr/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lt-LT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Lapas1!$A$2:$A$11</c:f>
              <c:strCache>
                <c:ptCount val="10"/>
                <c:pt idx="0">
                  <c:v>AM</c:v>
                </c:pt>
                <c:pt idx="1">
                  <c:v>EIM</c:v>
                </c:pt>
                <c:pt idx="2">
                  <c:v>EM</c:v>
                </c:pt>
                <c:pt idx="3">
                  <c:v>FM</c:v>
                </c:pt>
                <c:pt idx="4">
                  <c:v>KM</c:v>
                </c:pt>
                <c:pt idx="5">
                  <c:v>SADM</c:v>
                </c:pt>
                <c:pt idx="6">
                  <c:v>SM</c:v>
                </c:pt>
                <c:pt idx="7">
                  <c:v>SAM</c:v>
                </c:pt>
                <c:pt idx="8">
                  <c:v>ŠMSM</c:v>
                </c:pt>
                <c:pt idx="9">
                  <c:v>VRM</c:v>
                </c:pt>
              </c:strCache>
            </c:strRef>
          </c:cat>
          <c:val>
            <c:numRef>
              <c:f>Lapas1!$B$2:$B$11</c:f>
              <c:numCache>
                <c:formatCode>General</c:formatCode>
                <c:ptCount val="10"/>
                <c:pt idx="0">
                  <c:v>5</c:v>
                </c:pt>
                <c:pt idx="1">
                  <c:v>9</c:v>
                </c:pt>
                <c:pt idx="2">
                  <c:v>7</c:v>
                </c:pt>
                <c:pt idx="3">
                  <c:v>5</c:v>
                </c:pt>
                <c:pt idx="4">
                  <c:v>2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11</c:v>
                </c:pt>
                <c:pt idx="9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Konsultacijos padėjo kokybiškiau suplanuoti IP</c:v>
                </c:pt>
              </c:strCache>
            </c:strRef>
          </c:tx>
          <c:dPt>
            <c:idx val="0"/>
            <c:bubble3D val="0"/>
            <c:spPr>
              <a:solidFill>
                <a:srgbClr val="E5938D"/>
              </a:solidFill>
            </c:spPr>
          </c:dPt>
          <c:dPt>
            <c:idx val="1"/>
            <c:bubble3D val="0"/>
            <c:spPr>
              <a:solidFill>
                <a:srgbClr val="962A53"/>
              </a:solidFill>
            </c:spPr>
          </c:dPt>
          <c:dPt>
            <c:idx val="2"/>
            <c:bubble3D val="0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3.5333329623797413E-2"/>
                  <c:y val="1.273987581128929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5.9294984297625164E-3"/>
                  <c:y val="1.028504249837917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tx>
                <c:rich>
                  <a:bodyPr/>
                  <a:lstStyle/>
                  <a:p>
                    <a:pPr>
                      <a:defRPr sz="1100" b="1">
                        <a:solidFill>
                          <a:schemeClr val="bg1"/>
                        </a:solidFill>
                      </a:defRPr>
                    </a:pPr>
                    <a:r>
                      <a:rPr lang="en-US" dirty="0" err="1" smtClean="0"/>
                      <a:t>Visi</a:t>
                    </a:r>
                    <a:r>
                      <a:rPr lang="lt-LT" dirty="0" err="1" smtClean="0"/>
                      <a:t>škai</a:t>
                    </a:r>
                    <a:r>
                      <a:rPr lang="lt-LT" baseline="0" dirty="0" smtClean="0"/>
                      <a:t> nesutinku</a:t>
                    </a:r>
                    <a:endParaRPr lang="en-US" dirty="0" smtClean="0"/>
                  </a:p>
                  <a:p>
                    <a:pPr>
                      <a:defRPr sz="1100" b="1">
                        <a:solidFill>
                          <a:schemeClr val="bg1"/>
                        </a:solidFill>
                      </a:defRPr>
                    </a:pPr>
                    <a:r>
                      <a:rPr lang="en-US" dirty="0" smtClean="0"/>
                      <a:t>11%</a:t>
                    </a:r>
                    <a:endParaRPr lang="en-US" dirty="0"/>
                  </a:p>
                </c:rich>
              </c:tx>
              <c:numFmt formatCode="0.00%" sourceLinked="0"/>
              <c:spPr>
                <a:ln>
                  <a:noFill/>
                </a:ln>
              </c:sp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ln>
                <a:noFill/>
              </a:ln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</a:defRPr>
                </a:pPr>
                <a:endParaRPr lang="lt-LT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Lapas1!$A$2:$A$5</c:f>
              <c:strCache>
                <c:ptCount val="4"/>
                <c:pt idx="0">
                  <c:v>Visiškai sutinku</c:v>
                </c:pt>
                <c:pt idx="1">
                  <c:v>Sutinku</c:v>
                </c:pt>
                <c:pt idx="2">
                  <c:v>Sunku pasakyti</c:v>
                </c:pt>
                <c:pt idx="3">
                  <c:v>Nesutinku 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1</c:v>
                </c:pt>
                <c:pt idx="1">
                  <c:v>3</c:v>
                </c:pt>
                <c:pt idx="2">
                  <c:v>4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Paminėjimai</c:v>
                </c:pt>
              </c:strCache>
            </c:strRef>
          </c:tx>
          <c:spPr>
            <a:solidFill>
              <a:schemeClr val="accent3"/>
            </a:solidFill>
          </c:spPr>
          <c:dPt>
            <c:idx val="0"/>
            <c:bubble3D val="0"/>
          </c:dPt>
          <c:dPt>
            <c:idx val="1"/>
            <c:bubble3D val="0"/>
            <c:spPr>
              <a:solidFill>
                <a:srgbClr val="E5938D"/>
              </a:solidFill>
            </c:spPr>
          </c:dPt>
          <c:dPt>
            <c:idx val="2"/>
            <c:bubble3D val="0"/>
          </c:dPt>
          <c:dPt>
            <c:idx val="3"/>
            <c:bubble3D val="0"/>
          </c:dPt>
          <c:dPt>
            <c:idx val="6"/>
            <c:bubble3D val="0"/>
          </c:dPt>
          <c:dPt>
            <c:idx val="8"/>
            <c:bubble3D val="0"/>
          </c:dPt>
          <c:dPt>
            <c:idx val="9"/>
            <c:bubble3D val="0"/>
          </c:dPt>
          <c:dLbls>
            <c:txPr>
              <a:bodyPr/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lt-LT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Lapas1!$A$2:$A$3</c:f>
              <c:strCache>
                <c:ptCount val="2"/>
                <c:pt idx="0">
                  <c:v>Ne</c:v>
                </c:pt>
                <c:pt idx="1">
                  <c:v>Taip</c:v>
                </c:pt>
              </c:strCache>
            </c:strRef>
          </c:cat>
          <c:val>
            <c:numRef>
              <c:f>Lapas1!$B$2:$B$3</c:f>
              <c:numCache>
                <c:formatCode>General</c:formatCode>
                <c:ptCount val="2"/>
                <c:pt idx="0">
                  <c:v>3</c:v>
                </c:pt>
                <c:pt idx="1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Paminėjimai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1"/>
            <c:bubble3D val="0"/>
            <c:spPr>
              <a:solidFill>
                <a:schemeClr val="accent3"/>
              </a:solidFill>
            </c:spPr>
          </c:dPt>
          <c:dPt>
            <c:idx val="2"/>
            <c:bubble3D val="0"/>
            <c:spPr>
              <a:solidFill>
                <a:srgbClr val="962A53"/>
              </a:solidFill>
            </c:spPr>
          </c:dPt>
          <c:dPt>
            <c:idx val="3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dPt>
            <c:idx val="6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8"/>
            <c:bubble3D val="0"/>
            <c:spPr>
              <a:solidFill>
                <a:srgbClr val="E5938D"/>
              </a:solidFill>
            </c:spPr>
          </c:dPt>
          <c:dPt>
            <c:idx val="9"/>
            <c:bubble3D val="0"/>
            <c:spPr>
              <a:solidFill>
                <a:srgbClr val="9966FF"/>
              </a:solidFill>
            </c:spPr>
          </c:dPt>
          <c:dLbls>
            <c:dLbl>
              <c:idx val="0"/>
              <c:layout>
                <c:manualLayout>
                  <c:x val="-0.22498698027968958"/>
                  <c:y val="-0.17806637806637807"/>
                </c:manualLayout>
              </c:layout>
              <c:numFmt formatCode="0.00%" sourceLinked="0"/>
              <c:spPr/>
              <c:txPr>
                <a:bodyPr/>
                <a:lstStyle/>
                <a:p>
                  <a:pPr>
                    <a:defRPr sz="1000">
                      <a:solidFill>
                        <a:schemeClr val="bg1"/>
                      </a:solidFill>
                    </a:defRPr>
                  </a:pPr>
                  <a:endParaRPr lang="lt-LT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6168101440472482"/>
                  <c:y val="0.1230546181727284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lt-LT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Lapas1!$A$2:$A$3</c:f>
              <c:strCache>
                <c:ptCount val="2"/>
                <c:pt idx="0">
                  <c:v>Trūksta praktinio pritaik.</c:v>
                </c:pt>
                <c:pt idx="1">
                  <c:v>Užimtų per daug laiko</c:v>
                </c:pt>
              </c:strCache>
            </c:strRef>
          </c:cat>
          <c:val>
            <c:numRef>
              <c:f>Lapas1!$B$2:$B$3</c:f>
              <c:numCache>
                <c:formatCode>General</c:formatCode>
                <c:ptCount val="2"/>
                <c:pt idx="0">
                  <c:v>2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Paminėjimai</c:v>
                </c:pt>
              </c:strCache>
            </c:strRef>
          </c:tx>
          <c:spPr>
            <a:solidFill>
              <a:schemeClr val="accent3"/>
            </a:solidFill>
          </c:spPr>
          <c:dPt>
            <c:idx val="0"/>
            <c:bubble3D val="0"/>
            <c:spPr>
              <a:solidFill>
                <a:srgbClr val="E5938D"/>
              </a:solidFill>
            </c:spPr>
          </c:dPt>
          <c:dPt>
            <c:idx val="1"/>
            <c:bubble3D val="0"/>
            <c:spPr>
              <a:solidFill>
                <a:srgbClr val="FFC000"/>
              </a:solidFill>
            </c:spPr>
          </c:dPt>
          <c:dPt>
            <c:idx val="2"/>
            <c:bubble3D val="0"/>
          </c:dPt>
          <c:dPt>
            <c:idx val="3"/>
            <c:bubble3D val="0"/>
          </c:dPt>
          <c:dPt>
            <c:idx val="6"/>
            <c:bubble3D val="0"/>
          </c:dPt>
          <c:dPt>
            <c:idx val="8"/>
            <c:bubble3D val="0"/>
          </c:dPt>
          <c:dPt>
            <c:idx val="9"/>
            <c:bubble3D val="0"/>
          </c:dPt>
          <c:dLbls>
            <c:dLbl>
              <c:idx val="1"/>
              <c:layout>
                <c:manualLayout>
                  <c:x val="0.13885933701083286"/>
                  <c:y val="-0.15448735471659644"/>
                </c:manualLayout>
              </c:layout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bg1"/>
                      </a:solidFill>
                    </a:defRPr>
                  </a:pPr>
                  <a:endParaRPr lang="lt-LT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900" dirty="0" err="1"/>
                      <a:t>Nesutinku</a:t>
                    </a:r>
                    <a:r>
                      <a:rPr lang="en-US" sz="900" dirty="0"/>
                      <a:t>
17%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lt-LT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Lapas1!$A$2:$A$4</c:f>
              <c:strCache>
                <c:ptCount val="3"/>
                <c:pt idx="0">
                  <c:v>Sutinku</c:v>
                </c:pt>
                <c:pt idx="1">
                  <c:v>Sunku pasakyti</c:v>
                </c:pt>
                <c:pt idx="2">
                  <c:v>Nesutinku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3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33928878678098"/>
          <c:y val="4.2342048582027045E-2"/>
          <c:w val="0.64147075708298817"/>
          <c:h val="0.802047983726217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Ministerijos</c:v>
                </c:pt>
              </c:strCache>
            </c:strRef>
          </c:tx>
          <c:spPr>
            <a:solidFill>
              <a:srgbClr val="E5938D"/>
            </a:solidFill>
          </c:spPr>
          <c:invertIfNegative val="0"/>
          <c:dLbls>
            <c:dLbl>
              <c:idx val="1"/>
              <c:layout>
                <c:manualLayout>
                  <c:x val="-1.3962674948010982E-2"/>
                  <c:y val="-3.4193191336603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9.3084499653406823E-3"/>
                  <c:y val="-6.965138316796387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rgbClr val="E5938D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Lapas1!$A$2:$A$6</c:f>
              <c:strCache>
                <c:ptCount val="5"/>
                <c:pt idx="0">
                  <c:v>Visiškai sutinku</c:v>
                </c:pt>
                <c:pt idx="1">
                  <c:v>Sutinku</c:v>
                </c:pt>
                <c:pt idx="2">
                  <c:v>Sunku pasakyti</c:v>
                </c:pt>
                <c:pt idx="3">
                  <c:v>Nesutinku</c:v>
                </c:pt>
                <c:pt idx="4">
                  <c:v>Visiškai nesutinku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0.44</c:v>
                </c:pt>
                <c:pt idx="1">
                  <c:v>0.22</c:v>
                </c:pt>
                <c:pt idx="2">
                  <c:v>0.22</c:v>
                </c:pt>
                <c:pt idx="3">
                  <c:v>0.11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Partneriai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8.3333333333333332E-3"/>
                  <c:y val="6.25000000000000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962674948010938E-2"/>
                  <c:y val="-3.79921024291020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559823740468679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rgbClr val="FFC000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Lapas1!$A$2:$A$6</c:f>
              <c:strCache>
                <c:ptCount val="5"/>
                <c:pt idx="0">
                  <c:v>Visiškai sutinku</c:v>
                </c:pt>
                <c:pt idx="1">
                  <c:v>Sutinku</c:v>
                </c:pt>
                <c:pt idx="2">
                  <c:v>Sunku pasakyti</c:v>
                </c:pt>
                <c:pt idx="3">
                  <c:v>Nesutinku</c:v>
                </c:pt>
                <c:pt idx="4">
                  <c:v>Visiškai nesutinku</c:v>
                </c:pt>
              </c:strCache>
            </c:strRef>
          </c:cat>
          <c:val>
            <c:numRef>
              <c:f>Lapas1!$C$2:$C$6</c:f>
              <c:numCache>
                <c:formatCode>0%</c:formatCode>
                <c:ptCount val="5"/>
                <c:pt idx="0">
                  <c:v>0.08</c:v>
                </c:pt>
                <c:pt idx="1">
                  <c:v>0.25</c:v>
                </c:pt>
                <c:pt idx="2">
                  <c:v>0.17</c:v>
                </c:pt>
                <c:pt idx="3">
                  <c:v>0.42</c:v>
                </c:pt>
                <c:pt idx="4">
                  <c:v>0.08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Savivaldos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3.664744081269421E-7"/>
                  <c:y val="-2.9915041282756971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3084499653406823E-3"/>
                  <c:y val="-6.965138316796387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chemeClr val="accent5">
                        <a:lumMod val="50000"/>
                      </a:schemeClr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Lapas1!$A$2:$A$6</c:f>
              <c:strCache>
                <c:ptCount val="5"/>
                <c:pt idx="0">
                  <c:v>Visiškai sutinku</c:v>
                </c:pt>
                <c:pt idx="1">
                  <c:v>Sutinku</c:v>
                </c:pt>
                <c:pt idx="2">
                  <c:v>Sunku pasakyti</c:v>
                </c:pt>
                <c:pt idx="3">
                  <c:v>Nesutinku</c:v>
                </c:pt>
                <c:pt idx="4">
                  <c:v>Visiškai nesutinku</c:v>
                </c:pt>
              </c:strCache>
            </c:strRef>
          </c:cat>
          <c:val>
            <c:numRef>
              <c:f>Lapas1!$D$2:$D$6</c:f>
              <c:numCache>
                <c:formatCode>0%</c:formatCode>
                <c:ptCount val="5"/>
                <c:pt idx="0">
                  <c:v>0.11</c:v>
                </c:pt>
                <c:pt idx="1">
                  <c:v>0.44</c:v>
                </c:pt>
                <c:pt idx="2">
                  <c:v>0.34</c:v>
                </c:pt>
                <c:pt idx="3">
                  <c:v>0.11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7183104"/>
        <c:axId val="165871616"/>
      </c:barChart>
      <c:catAx>
        <c:axId val="2671831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bg1"/>
                </a:solidFill>
              </a:defRPr>
            </a:pPr>
            <a:endParaRPr lang="lt-LT"/>
          </a:p>
        </c:txPr>
        <c:crossAx val="165871616"/>
        <c:crosses val="autoZero"/>
        <c:auto val="1"/>
        <c:lblAlgn val="ctr"/>
        <c:lblOffset val="100"/>
        <c:noMultiLvlLbl val="0"/>
      </c:catAx>
      <c:valAx>
        <c:axId val="165871616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chemeClr val="bg1"/>
                </a:solidFill>
              </a:defRPr>
            </a:pPr>
            <a:endParaRPr lang="lt-LT"/>
          </a:p>
        </c:txPr>
        <c:crossAx val="26718310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>
              <a:solidFill>
                <a:schemeClr val="bg1"/>
              </a:solidFill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Ministerijos</c:v>
                </c:pt>
              </c:strCache>
            </c:strRef>
          </c:tx>
          <c:spPr>
            <a:solidFill>
              <a:srgbClr val="E5938D"/>
            </a:solidFill>
          </c:spPr>
          <c:invertIfNegative val="0"/>
          <c:dLbls>
            <c:dLbl>
              <c:idx val="1"/>
              <c:layout>
                <c:manualLayout>
                  <c:x val="-1.3962674948010982E-2"/>
                  <c:y val="-3.4193191336603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9.3084499653406823E-3"/>
                  <c:y val="-6.965138316796387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rgbClr val="E5938D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Lapas1!$A$2:$A$6</c:f>
              <c:strCache>
                <c:ptCount val="5"/>
                <c:pt idx="0">
                  <c:v>Visiškai sutinku</c:v>
                </c:pt>
                <c:pt idx="1">
                  <c:v>Sutinku</c:v>
                </c:pt>
                <c:pt idx="2">
                  <c:v>Sunku pasakyti</c:v>
                </c:pt>
                <c:pt idx="3">
                  <c:v>Nesutinku</c:v>
                </c:pt>
                <c:pt idx="4">
                  <c:v>Visiškai nesutinku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0.66</c:v>
                </c:pt>
                <c:pt idx="1">
                  <c:v>0.11</c:v>
                </c:pt>
                <c:pt idx="2">
                  <c:v>0.11</c:v>
                </c:pt>
                <c:pt idx="3">
                  <c:v>0.11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Partneriai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8.3333333333333332E-3"/>
                  <c:y val="6.25000000000000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962674948010938E-2"/>
                  <c:y val="-3.79921024291020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654408219874384E-3"/>
                  <c:y val="-3.79921024291013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rgbClr val="FFC000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Lapas1!$A$2:$A$6</c:f>
              <c:strCache>
                <c:ptCount val="5"/>
                <c:pt idx="0">
                  <c:v>Visiškai sutinku</c:v>
                </c:pt>
                <c:pt idx="1">
                  <c:v>Sutinku</c:v>
                </c:pt>
                <c:pt idx="2">
                  <c:v>Sunku pasakyti</c:v>
                </c:pt>
                <c:pt idx="3">
                  <c:v>Nesutinku</c:v>
                </c:pt>
                <c:pt idx="4">
                  <c:v>Visiškai nesutinku</c:v>
                </c:pt>
              </c:strCache>
            </c:strRef>
          </c:cat>
          <c:val>
            <c:numRef>
              <c:f>Lapas1!$C$2:$C$6</c:f>
              <c:numCache>
                <c:formatCode>0%</c:formatCode>
                <c:ptCount val="5"/>
                <c:pt idx="0">
                  <c:v>0.17</c:v>
                </c:pt>
                <c:pt idx="1">
                  <c:v>0.08</c:v>
                </c:pt>
                <c:pt idx="2">
                  <c:v>0.25</c:v>
                </c:pt>
                <c:pt idx="3">
                  <c:v>0.33</c:v>
                </c:pt>
                <c:pt idx="4">
                  <c:v>0.17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Savivaldos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3.664744081269421E-7"/>
                  <c:y val="-2.9915041282756971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3084499653406823E-3"/>
                  <c:y val="-6.965138316796387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723379986136272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chemeClr val="accent5">
                        <a:lumMod val="50000"/>
                      </a:schemeClr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Lapas1!$A$2:$A$6</c:f>
              <c:strCache>
                <c:ptCount val="5"/>
                <c:pt idx="0">
                  <c:v>Visiškai sutinku</c:v>
                </c:pt>
                <c:pt idx="1">
                  <c:v>Sutinku</c:v>
                </c:pt>
                <c:pt idx="2">
                  <c:v>Sunku pasakyti</c:v>
                </c:pt>
                <c:pt idx="3">
                  <c:v>Nesutinku</c:v>
                </c:pt>
                <c:pt idx="4">
                  <c:v>Visiškai nesutinku</c:v>
                </c:pt>
              </c:strCache>
            </c:strRef>
          </c:cat>
          <c:val>
            <c:numRef>
              <c:f>Lapas1!$D$2:$D$6</c:f>
              <c:numCache>
                <c:formatCode>0%</c:formatCode>
                <c:ptCount val="5"/>
                <c:pt idx="0">
                  <c:v>0.22</c:v>
                </c:pt>
                <c:pt idx="1">
                  <c:v>0.11</c:v>
                </c:pt>
                <c:pt idx="2">
                  <c:v>0.44</c:v>
                </c:pt>
                <c:pt idx="3">
                  <c:v>0.22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8214272"/>
        <c:axId val="165875072"/>
      </c:barChart>
      <c:catAx>
        <c:axId val="2682142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50">
                <a:solidFill>
                  <a:schemeClr val="bg1"/>
                </a:solidFill>
              </a:defRPr>
            </a:pPr>
            <a:endParaRPr lang="lt-LT"/>
          </a:p>
        </c:txPr>
        <c:crossAx val="165875072"/>
        <c:crossesAt val="0"/>
        <c:auto val="1"/>
        <c:lblAlgn val="ctr"/>
        <c:lblOffset val="100"/>
        <c:noMultiLvlLbl val="0"/>
      </c:catAx>
      <c:valAx>
        <c:axId val="165875072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chemeClr val="bg1"/>
                </a:solidFill>
              </a:defRPr>
            </a:pPr>
            <a:endParaRPr lang="lt-LT"/>
          </a:p>
        </c:txPr>
        <c:crossAx val="268214272"/>
        <c:crosses val="autoZero"/>
        <c:crossBetween val="between"/>
        <c:majorUnit val="5.000000000000001E-2"/>
        <c:minorUnit val="1.0000000000000002E-2"/>
      </c:valAx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1100">
              <a:solidFill>
                <a:schemeClr val="bg1"/>
              </a:solidFill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Ministerijos</c:v>
                </c:pt>
              </c:strCache>
            </c:strRef>
          </c:tx>
          <c:spPr>
            <a:solidFill>
              <a:srgbClr val="E5938D"/>
            </a:solidFill>
          </c:spPr>
          <c:invertIfNegative val="0"/>
          <c:dLbls>
            <c:dLbl>
              <c:idx val="1"/>
              <c:layout>
                <c:manualLayout>
                  <c:x val="-1.3962674948010982E-2"/>
                  <c:y val="-3.4193191336603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9.3084499653406823E-3"/>
                  <c:y val="-6.965138316796387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rgbClr val="E5938D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Lapas1!$A$2:$A$6</c:f>
              <c:strCache>
                <c:ptCount val="5"/>
                <c:pt idx="0">
                  <c:v>Visiškai sutinku</c:v>
                </c:pt>
                <c:pt idx="1">
                  <c:v>Sutinku</c:v>
                </c:pt>
                <c:pt idx="2">
                  <c:v>Sunku pasakyti</c:v>
                </c:pt>
                <c:pt idx="3">
                  <c:v>Nesutinku</c:v>
                </c:pt>
                <c:pt idx="4">
                  <c:v>Visiškai nesutinku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0.44</c:v>
                </c:pt>
                <c:pt idx="1">
                  <c:v>0.22</c:v>
                </c:pt>
                <c:pt idx="2">
                  <c:v>0.22</c:v>
                </c:pt>
                <c:pt idx="3" formatCode="General">
                  <c:v>0</c:v>
                </c:pt>
                <c:pt idx="4">
                  <c:v>0.11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Partneriai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8.3333333333333332E-3"/>
                  <c:y val="6.25000000000000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962674948010938E-2"/>
                  <c:y val="-3.79921024291020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654408219874384E-3"/>
                  <c:y val="-3.79921024291013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rgbClr val="FFC000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Lapas1!$A$2:$A$6</c:f>
              <c:strCache>
                <c:ptCount val="5"/>
                <c:pt idx="0">
                  <c:v>Visiškai sutinku</c:v>
                </c:pt>
                <c:pt idx="1">
                  <c:v>Sutinku</c:v>
                </c:pt>
                <c:pt idx="2">
                  <c:v>Sunku pasakyti</c:v>
                </c:pt>
                <c:pt idx="3">
                  <c:v>Nesutinku</c:v>
                </c:pt>
                <c:pt idx="4">
                  <c:v>Visiškai nesutinku</c:v>
                </c:pt>
              </c:strCache>
            </c:strRef>
          </c:cat>
          <c:val>
            <c:numRef>
              <c:f>Lapas1!$C$2:$C$6</c:f>
              <c:numCache>
                <c:formatCode>0%</c:formatCode>
                <c:ptCount val="5"/>
                <c:pt idx="0">
                  <c:v>0.08</c:v>
                </c:pt>
                <c:pt idx="1">
                  <c:v>0.17</c:v>
                </c:pt>
                <c:pt idx="2">
                  <c:v>0.33</c:v>
                </c:pt>
                <c:pt idx="3">
                  <c:v>0.17</c:v>
                </c:pt>
                <c:pt idx="4">
                  <c:v>0.25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Savivaldos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3.664744081269421E-7"/>
                  <c:y val="-2.9915041282756971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3084499653406823E-3"/>
                  <c:y val="-6.965138316796387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723379986136272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chemeClr val="accent5">
                        <a:lumMod val="50000"/>
                      </a:schemeClr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Lapas1!$A$2:$A$6</c:f>
              <c:strCache>
                <c:ptCount val="5"/>
                <c:pt idx="0">
                  <c:v>Visiškai sutinku</c:v>
                </c:pt>
                <c:pt idx="1">
                  <c:v>Sutinku</c:v>
                </c:pt>
                <c:pt idx="2">
                  <c:v>Sunku pasakyti</c:v>
                </c:pt>
                <c:pt idx="3">
                  <c:v>Nesutinku</c:v>
                </c:pt>
                <c:pt idx="4">
                  <c:v>Visiškai nesutinku</c:v>
                </c:pt>
              </c:strCache>
            </c:strRef>
          </c:cat>
          <c:val>
            <c:numRef>
              <c:f>Lapas1!$D$2:$D$6</c:f>
              <c:numCache>
                <c:formatCode>0%</c:formatCode>
                <c:ptCount val="5"/>
                <c:pt idx="1">
                  <c:v>0.33</c:v>
                </c:pt>
                <c:pt idx="2">
                  <c:v>0.56000000000000005</c:v>
                </c:pt>
                <c:pt idx="4">
                  <c:v>0.11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8368384"/>
        <c:axId val="165876800"/>
      </c:barChart>
      <c:catAx>
        <c:axId val="2683683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50">
                <a:solidFill>
                  <a:schemeClr val="bg1"/>
                </a:solidFill>
              </a:defRPr>
            </a:pPr>
            <a:endParaRPr lang="lt-LT"/>
          </a:p>
        </c:txPr>
        <c:crossAx val="165876800"/>
        <c:crossesAt val="0"/>
        <c:auto val="1"/>
        <c:lblAlgn val="ctr"/>
        <c:lblOffset val="100"/>
        <c:noMultiLvlLbl val="0"/>
      </c:catAx>
      <c:valAx>
        <c:axId val="165876800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chemeClr val="bg1"/>
                </a:solidFill>
              </a:defRPr>
            </a:pPr>
            <a:endParaRPr lang="lt-LT"/>
          </a:p>
        </c:txPr>
        <c:crossAx val="268368384"/>
        <c:crosses val="autoZero"/>
        <c:crossBetween val="between"/>
        <c:majorUnit val="5.000000000000001E-2"/>
        <c:minorUnit val="1.0000000000000002E-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Ministerijos</c:v>
                </c:pt>
              </c:strCache>
            </c:strRef>
          </c:tx>
          <c:spPr>
            <a:solidFill>
              <a:srgbClr val="E5938D"/>
            </a:solidFill>
          </c:spPr>
          <c:invertIfNegative val="0"/>
          <c:dLbls>
            <c:dLbl>
              <c:idx val="1"/>
              <c:layout>
                <c:manualLayout>
                  <c:x val="-1.3962674948010982E-2"/>
                  <c:y val="-3.4193191336603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9.3084499653406823E-3"/>
                  <c:y val="-6.965138316796387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rgbClr val="E5938D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Lapas1!$A$2:$A$6</c:f>
              <c:strCache>
                <c:ptCount val="5"/>
                <c:pt idx="0">
                  <c:v>Visiškai sutinku</c:v>
                </c:pt>
                <c:pt idx="1">
                  <c:v>Sutinku</c:v>
                </c:pt>
                <c:pt idx="2">
                  <c:v>Sunku pasakyti</c:v>
                </c:pt>
                <c:pt idx="3">
                  <c:v>Nesutinku</c:v>
                </c:pt>
                <c:pt idx="4">
                  <c:v>Visiškai nesutinku</c:v>
                </c:pt>
              </c:strCache>
            </c:strRef>
          </c:cat>
          <c:val>
            <c:numRef>
              <c:f>Lapas1!$B$2:$B$6</c:f>
              <c:numCache>
                <c:formatCode>General</c:formatCode>
                <c:ptCount val="5"/>
                <c:pt idx="0" formatCode="0%">
                  <c:v>0.33</c:v>
                </c:pt>
                <c:pt idx="2" formatCode="0%">
                  <c:v>0.44</c:v>
                </c:pt>
                <c:pt idx="3" formatCode="0%">
                  <c:v>0.11</c:v>
                </c:pt>
                <c:pt idx="4" formatCode="0%">
                  <c:v>0.11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Partneriai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8.3333333333333332E-3"/>
                  <c:y val="6.25000000000000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962674948010938E-2"/>
                  <c:y val="-3.79921024291020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654408219874384E-3"/>
                  <c:y val="-3.79921024291013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rgbClr val="FFC000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Lapas1!$A$2:$A$6</c:f>
              <c:strCache>
                <c:ptCount val="5"/>
                <c:pt idx="0">
                  <c:v>Visiškai sutinku</c:v>
                </c:pt>
                <c:pt idx="1">
                  <c:v>Sutinku</c:v>
                </c:pt>
                <c:pt idx="2">
                  <c:v>Sunku pasakyti</c:v>
                </c:pt>
                <c:pt idx="3">
                  <c:v>Nesutinku</c:v>
                </c:pt>
                <c:pt idx="4">
                  <c:v>Visiškai nesutinku</c:v>
                </c:pt>
              </c:strCache>
            </c:strRef>
          </c:cat>
          <c:val>
            <c:numRef>
              <c:f>Lapas1!$C$2:$C$6</c:f>
              <c:numCache>
                <c:formatCode>0%</c:formatCode>
                <c:ptCount val="5"/>
                <c:pt idx="0">
                  <c:v>0.08</c:v>
                </c:pt>
                <c:pt idx="1">
                  <c:v>0.08</c:v>
                </c:pt>
                <c:pt idx="2">
                  <c:v>0.17</c:v>
                </c:pt>
                <c:pt idx="3">
                  <c:v>0.5</c:v>
                </c:pt>
                <c:pt idx="4">
                  <c:v>0.17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Savivaldos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3.664744081269421E-7"/>
                  <c:y val="-2.9915041282756971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3084499653406823E-3"/>
                  <c:y val="-6.965138316796387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723379986136272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2004153933783955E-2"/>
                  <c:y val="4.60389467739023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chemeClr val="accent5">
                        <a:lumMod val="50000"/>
                      </a:schemeClr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Lapas1!$A$2:$A$6</c:f>
              <c:strCache>
                <c:ptCount val="5"/>
                <c:pt idx="0">
                  <c:v>Visiškai sutinku</c:v>
                </c:pt>
                <c:pt idx="1">
                  <c:v>Sutinku</c:v>
                </c:pt>
                <c:pt idx="2">
                  <c:v>Sunku pasakyti</c:v>
                </c:pt>
                <c:pt idx="3">
                  <c:v>Nesutinku</c:v>
                </c:pt>
                <c:pt idx="4">
                  <c:v>Visiškai nesutinku</c:v>
                </c:pt>
              </c:strCache>
            </c:strRef>
          </c:cat>
          <c:val>
            <c:numRef>
              <c:f>Lapas1!$D$2:$D$6</c:f>
              <c:numCache>
                <c:formatCode>0%</c:formatCode>
                <c:ptCount val="5"/>
                <c:pt idx="0">
                  <c:v>0.11</c:v>
                </c:pt>
                <c:pt idx="1">
                  <c:v>0.33</c:v>
                </c:pt>
                <c:pt idx="2">
                  <c:v>0.22</c:v>
                </c:pt>
                <c:pt idx="3">
                  <c:v>0.22</c:v>
                </c:pt>
                <c:pt idx="4">
                  <c:v>0.11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8632064"/>
        <c:axId val="43459712"/>
      </c:barChart>
      <c:catAx>
        <c:axId val="2686320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50">
                <a:solidFill>
                  <a:schemeClr val="bg1"/>
                </a:solidFill>
              </a:defRPr>
            </a:pPr>
            <a:endParaRPr lang="lt-LT"/>
          </a:p>
        </c:txPr>
        <c:crossAx val="43459712"/>
        <c:crossesAt val="0"/>
        <c:auto val="1"/>
        <c:lblAlgn val="ctr"/>
        <c:lblOffset val="100"/>
        <c:noMultiLvlLbl val="0"/>
      </c:catAx>
      <c:valAx>
        <c:axId val="43459712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chemeClr val="bg1"/>
                </a:solidFill>
              </a:defRPr>
            </a:pPr>
            <a:endParaRPr lang="lt-LT"/>
          </a:p>
        </c:txPr>
        <c:crossAx val="268632064"/>
        <c:crosses val="autoZero"/>
        <c:crossBetween val="between"/>
        <c:majorUnit val="5.000000000000001E-2"/>
        <c:minorUnit val="1.0000000000000002E-2"/>
      </c:valAx>
    </c:plotArea>
    <c:legend>
      <c:legendPos val="r"/>
      <c:layout/>
      <c:overlay val="0"/>
      <c:txPr>
        <a:bodyPr/>
        <a:lstStyle/>
        <a:p>
          <a:pPr>
            <a:defRPr sz="1100">
              <a:solidFill>
                <a:schemeClr val="bg1"/>
              </a:solidFill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Ministerijos</c:v>
                </c:pt>
              </c:strCache>
            </c:strRef>
          </c:tx>
          <c:spPr>
            <a:solidFill>
              <a:srgbClr val="E5938D"/>
            </a:solidFill>
          </c:spPr>
          <c:invertIfNegative val="0"/>
          <c:dLbls>
            <c:dLbl>
              <c:idx val="1"/>
              <c:layout>
                <c:manualLayout>
                  <c:x val="-1.3962674948010982E-2"/>
                  <c:y val="-3.4193191336603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delete val="1"/>
            </c:dLbl>
            <c:txPr>
              <a:bodyPr/>
              <a:lstStyle/>
              <a:p>
                <a:pPr>
                  <a:defRPr sz="1200">
                    <a:solidFill>
                      <a:srgbClr val="E5938D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Lapas1!$A$2:$A$6</c:f>
              <c:strCache>
                <c:ptCount val="5"/>
                <c:pt idx="0">
                  <c:v>Visiškai sutinku</c:v>
                </c:pt>
                <c:pt idx="1">
                  <c:v>Sutinku</c:v>
                </c:pt>
                <c:pt idx="2">
                  <c:v>Sunku pasakyti</c:v>
                </c:pt>
                <c:pt idx="3">
                  <c:v>Nesutinku</c:v>
                </c:pt>
                <c:pt idx="4">
                  <c:v>Visiškai nesutinku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0.33</c:v>
                </c:pt>
                <c:pt idx="1">
                  <c:v>0.11</c:v>
                </c:pt>
                <c:pt idx="2">
                  <c:v>0.33</c:v>
                </c:pt>
                <c:pt idx="3">
                  <c:v>0.11</c:v>
                </c:pt>
                <c:pt idx="4">
                  <c:v>0.11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Partneriai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8.3333333333333332E-3"/>
                  <c:y val="6.25000000000000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962674948010938E-2"/>
                  <c:y val="-3.79921024291020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654408219874384E-3"/>
                  <c:y val="-3.79921024291013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rgbClr val="FFC000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Lapas1!$A$2:$A$6</c:f>
              <c:strCache>
                <c:ptCount val="5"/>
                <c:pt idx="0">
                  <c:v>Visiškai sutinku</c:v>
                </c:pt>
                <c:pt idx="1">
                  <c:v>Sutinku</c:v>
                </c:pt>
                <c:pt idx="2">
                  <c:v>Sunku pasakyti</c:v>
                </c:pt>
                <c:pt idx="3">
                  <c:v>Nesutinku</c:v>
                </c:pt>
                <c:pt idx="4">
                  <c:v>Visiškai nesutinku</c:v>
                </c:pt>
              </c:strCache>
            </c:strRef>
          </c:cat>
          <c:val>
            <c:numRef>
              <c:f>Lapas1!$C$2:$C$6</c:f>
              <c:numCache>
                <c:formatCode>0%</c:formatCode>
                <c:ptCount val="5"/>
                <c:pt idx="1">
                  <c:v>0.17</c:v>
                </c:pt>
                <c:pt idx="2">
                  <c:v>0.33</c:v>
                </c:pt>
                <c:pt idx="3">
                  <c:v>0.25</c:v>
                </c:pt>
                <c:pt idx="4">
                  <c:v>0.25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Savivaldos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3.664744081269421E-7"/>
                  <c:y val="-2.9915041282756971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delete val="1"/>
            </c:dLbl>
            <c:dLbl>
              <c:idx val="3"/>
              <c:layout>
                <c:manualLayout>
                  <c:x val="3.723379986136272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chemeClr val="accent5">
                        <a:lumMod val="50000"/>
                      </a:schemeClr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Lapas1!$A$2:$A$6</c:f>
              <c:strCache>
                <c:ptCount val="5"/>
                <c:pt idx="0">
                  <c:v>Visiškai sutinku</c:v>
                </c:pt>
                <c:pt idx="1">
                  <c:v>Sutinku</c:v>
                </c:pt>
                <c:pt idx="2">
                  <c:v>Sunku pasakyti</c:v>
                </c:pt>
                <c:pt idx="3">
                  <c:v>Nesutinku</c:v>
                </c:pt>
                <c:pt idx="4">
                  <c:v>Visiškai nesutinku</c:v>
                </c:pt>
              </c:strCache>
            </c:strRef>
          </c:cat>
          <c:val>
            <c:numRef>
              <c:f>Lapas1!$D$2:$D$6</c:f>
              <c:numCache>
                <c:formatCode>0%</c:formatCode>
                <c:ptCount val="5"/>
                <c:pt idx="0">
                  <c:v>0.11</c:v>
                </c:pt>
                <c:pt idx="1">
                  <c:v>0.33</c:v>
                </c:pt>
                <c:pt idx="2">
                  <c:v>0.33</c:v>
                </c:pt>
                <c:pt idx="3">
                  <c:v>0.22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8632576"/>
        <c:axId val="43461440"/>
      </c:barChart>
      <c:catAx>
        <c:axId val="2686325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50">
                <a:solidFill>
                  <a:schemeClr val="bg1"/>
                </a:solidFill>
              </a:defRPr>
            </a:pPr>
            <a:endParaRPr lang="lt-LT"/>
          </a:p>
        </c:txPr>
        <c:crossAx val="43461440"/>
        <c:crossesAt val="0"/>
        <c:auto val="1"/>
        <c:lblAlgn val="ctr"/>
        <c:lblOffset val="100"/>
        <c:noMultiLvlLbl val="0"/>
      </c:catAx>
      <c:valAx>
        <c:axId val="43461440"/>
        <c:scaling>
          <c:orientation val="minMax"/>
          <c:max val="0.5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chemeClr val="bg1"/>
                </a:solidFill>
              </a:defRPr>
            </a:pPr>
            <a:endParaRPr lang="lt-LT"/>
          </a:p>
        </c:txPr>
        <c:crossAx val="268632576"/>
        <c:crosses val="autoZero"/>
        <c:crossBetween val="between"/>
        <c:majorUnit val="5.000000000000001E-2"/>
        <c:minorUnit val="1.0000000000000002E-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r>
              <a:rPr lang="lt-LT" sz="1400" dirty="0" smtClean="0">
                <a:solidFill>
                  <a:schemeClr val="bg1"/>
                </a:solidFill>
              </a:rPr>
              <a:t>Partnerių į</a:t>
            </a:r>
            <a:r>
              <a:rPr lang="en-US" sz="1400" dirty="0" err="1" smtClean="0">
                <a:solidFill>
                  <a:schemeClr val="bg1"/>
                </a:solidFill>
              </a:rPr>
              <a:t>sitraukimas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>
                <a:solidFill>
                  <a:schemeClr val="bg1"/>
                </a:solidFill>
              </a:rPr>
              <a:t>į IP </a:t>
            </a:r>
            <a:r>
              <a:rPr lang="en-US" sz="1400" dirty="0" err="1">
                <a:solidFill>
                  <a:schemeClr val="bg1"/>
                </a:solidFill>
              </a:rPr>
              <a:t>rengimą</a:t>
            </a:r>
            <a:r>
              <a:rPr lang="en-US" sz="1400" dirty="0">
                <a:solidFill>
                  <a:schemeClr val="bg1"/>
                </a:solidFill>
              </a:rPr>
              <a:t> (1-10)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8.2788559352993063E-2"/>
          <c:y val="0.24729008138688546"/>
          <c:w val="0.87723999168198197"/>
          <c:h val="0.586855356315754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Įsitraukimas į IP rengimą (1-10)</c:v>
                </c:pt>
              </c:strCache>
            </c:strRef>
          </c:tx>
          <c:spPr>
            <a:solidFill>
              <a:srgbClr val="E5938D"/>
            </a:solidFill>
          </c:spPr>
          <c:invertIfNegative val="0"/>
          <c:cat>
            <c:numRef>
              <c:f>Lapas1!$A$2:$A$11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Lapas1!$B$2:$B$11</c:f>
              <c:numCache>
                <c:formatCode>General</c:formatCode>
                <c:ptCount val="10"/>
                <c:pt idx="0">
                  <c:v>3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  <c:pt idx="7">
                  <c:v>6</c:v>
                </c:pt>
                <c:pt idx="8">
                  <c:v>2</c:v>
                </c:pt>
                <c:pt idx="9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2561536"/>
        <c:axId val="224855168"/>
      </c:barChart>
      <c:catAx>
        <c:axId val="242561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lt-LT"/>
          </a:p>
        </c:txPr>
        <c:crossAx val="224855168"/>
        <c:crosses val="autoZero"/>
        <c:auto val="1"/>
        <c:lblAlgn val="ctr"/>
        <c:lblOffset val="100"/>
        <c:noMultiLvlLbl val="0"/>
      </c:catAx>
      <c:valAx>
        <c:axId val="2248551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lt-LT"/>
          </a:p>
        </c:txPr>
        <c:crossAx val="2425615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>
                <a:solidFill>
                  <a:schemeClr val="bg1"/>
                </a:solidFill>
              </a:defRPr>
            </a:pPr>
            <a:r>
              <a:rPr lang="lt-LT" sz="1400" dirty="0" smtClean="0">
                <a:solidFill>
                  <a:schemeClr val="bg1"/>
                </a:solidFill>
              </a:rPr>
              <a:t>Partnerių</a:t>
            </a:r>
            <a:r>
              <a:rPr lang="lt-LT" sz="1400" baseline="0" dirty="0" smtClean="0">
                <a:solidFill>
                  <a:schemeClr val="bg1"/>
                </a:solidFill>
              </a:rPr>
              <a:t> potencialas daryti įtaką ministerijų sprendimams (1-10)</a:t>
            </a:r>
            <a:endParaRPr lang="en-US" sz="1400" dirty="0">
              <a:solidFill>
                <a:schemeClr val="bg1"/>
              </a:solidFill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8.2788559352993063E-2"/>
          <c:y val="0.24729008138688546"/>
          <c:w val="0.87723999168198197"/>
          <c:h val="0.586855356315754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Potencialas daryti įtaką ministerijų sprendimas (1-10)</c:v>
                </c:pt>
              </c:strCache>
            </c:strRef>
          </c:tx>
          <c:spPr>
            <a:solidFill>
              <a:srgbClr val="E5938D"/>
            </a:solidFill>
          </c:spPr>
          <c:invertIfNegative val="0"/>
          <c:cat>
            <c:numRef>
              <c:f>Lapas1!$A$2:$A$11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Lapas1!$B$2:$B$11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3</c:v>
                </c:pt>
                <c:pt idx="3">
                  <c:v>1</c:v>
                </c:pt>
                <c:pt idx="4">
                  <c:v>5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2608640"/>
        <c:axId val="224858624"/>
      </c:barChart>
      <c:catAx>
        <c:axId val="242608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lt-LT"/>
          </a:p>
        </c:txPr>
        <c:crossAx val="224858624"/>
        <c:crosses val="autoZero"/>
        <c:auto val="1"/>
        <c:lblAlgn val="ctr"/>
        <c:lblOffset val="100"/>
        <c:noMultiLvlLbl val="0"/>
      </c:catAx>
      <c:valAx>
        <c:axId val="2248586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lt-LT"/>
          </a:p>
        </c:txPr>
        <c:crossAx val="2426086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Konsultacijos padėjo kokybiškiau suplanuoti IP</c:v>
                </c:pt>
              </c:strCache>
            </c:strRef>
          </c:tx>
          <c:dPt>
            <c:idx val="0"/>
            <c:bubble3D val="0"/>
            <c:spPr>
              <a:solidFill>
                <a:srgbClr val="E5938D"/>
              </a:solidFill>
            </c:spPr>
          </c:dPt>
          <c:dPt>
            <c:idx val="1"/>
            <c:bubble3D val="0"/>
            <c:spPr>
              <a:solidFill>
                <a:srgbClr val="962A53"/>
              </a:solidFill>
            </c:spPr>
          </c:dPt>
          <c:dPt>
            <c:idx val="2"/>
            <c:bubble3D val="0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3.5333329623797413E-2"/>
                  <c:y val="1.273987581128929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5.3742016863647615E-2"/>
                  <c:y val="2.468776593682493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delete val="1"/>
            </c:dLbl>
            <c:spPr>
              <a:ln>
                <a:noFill/>
              </a:ln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</a:defRPr>
                </a:pPr>
                <a:endParaRPr lang="lt-LT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Lapas1!$A$2:$A$6</c:f>
              <c:strCache>
                <c:ptCount val="5"/>
                <c:pt idx="0">
                  <c:v>Visiškai sutinku</c:v>
                </c:pt>
                <c:pt idx="1">
                  <c:v>Sutinku</c:v>
                </c:pt>
                <c:pt idx="2">
                  <c:v>Sunku pasakyti</c:v>
                </c:pt>
                <c:pt idx="3">
                  <c:v>Nesutinku </c:v>
                </c:pt>
                <c:pt idx="4">
                  <c:v>Visiškai nesutinku</c:v>
                </c:pt>
              </c:strCache>
            </c:strRef>
          </c:cat>
          <c:val>
            <c:numRef>
              <c:f>Lapas1!$B$2:$B$6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1</c:v>
                </c:pt>
                <c:pt idx="3">
                  <c:v>2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Konsultacijos padėjo kokybiškiau suplanuoti IP</c:v>
                </c:pt>
              </c:strCache>
            </c:strRef>
          </c:tx>
          <c:dPt>
            <c:idx val="0"/>
            <c:bubble3D val="0"/>
            <c:spPr>
              <a:solidFill>
                <a:srgbClr val="E5938D"/>
              </a:solidFill>
            </c:spPr>
          </c:dPt>
          <c:dPt>
            <c:idx val="1"/>
            <c:bubble3D val="0"/>
            <c:spPr>
              <a:solidFill>
                <a:srgbClr val="962A53"/>
              </a:solidFill>
            </c:spPr>
          </c:dPt>
          <c:dPt>
            <c:idx val="2"/>
            <c:bubble3D val="0"/>
            <c:spPr>
              <a:solidFill>
                <a:srgbClr val="FFC000"/>
              </a:solidFill>
            </c:spPr>
          </c:dPt>
          <c:dPt>
            <c:idx val="4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Lbls>
            <c:dLbl>
              <c:idx val="0"/>
              <c:layout>
                <c:manualLayout>
                  <c:x val="3.5333329623797413E-2"/>
                  <c:y val="1.273987581128929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7509090595757146E-2"/>
                  <c:y val="0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3.8345168549935041E-2"/>
                  <c:y val="-6.7443223712563602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/>
                      <a:t>5</a:t>
                    </a:r>
                    <a:r>
                      <a:rPr lang="en-US" b="1" dirty="0" smtClean="0"/>
                      <a:t>%</a:t>
                    </a:r>
                    <a:endParaRPr lang="lt-LT" b="1" dirty="0" smtClean="0"/>
                  </a:p>
                  <a:p>
                    <a:r>
                      <a:rPr lang="lt-LT" b="1" dirty="0" smtClean="0"/>
                      <a:t>Visiškai nesutinku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spPr>
              <a:ln>
                <a:noFill/>
              </a:ln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</a:defRPr>
                </a:pPr>
                <a:endParaRPr lang="lt-LT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Lapas1!$A$2:$A$6</c:f>
              <c:strCache>
                <c:ptCount val="5"/>
                <c:pt idx="0">
                  <c:v>Visiškai sutinku</c:v>
                </c:pt>
                <c:pt idx="1">
                  <c:v>Sutinku</c:v>
                </c:pt>
                <c:pt idx="2">
                  <c:v>Sunku pasakyti</c:v>
                </c:pt>
                <c:pt idx="3">
                  <c:v>Nesutinku </c:v>
                </c:pt>
                <c:pt idx="4">
                  <c:v>Visiškai nesutinku</c:v>
                </c:pt>
              </c:strCache>
            </c:strRef>
          </c:cat>
          <c:val>
            <c:numRef>
              <c:f>Lapas1!$B$2:$B$6</c:f>
              <c:numCache>
                <c:formatCode>General</c:formatCode>
                <c:ptCount val="5"/>
                <c:pt idx="0">
                  <c:v>3</c:v>
                </c:pt>
                <c:pt idx="1">
                  <c:v>5</c:v>
                </c:pt>
                <c:pt idx="2">
                  <c:v>5</c:v>
                </c:pt>
                <c:pt idx="3">
                  <c:v>6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Ministerijos</c:v>
                </c:pt>
              </c:strCache>
            </c:strRef>
          </c:tx>
          <c:spPr>
            <a:solidFill>
              <a:srgbClr val="E5938D"/>
            </a:solidFill>
          </c:spPr>
          <c:invertIfNegative val="0"/>
          <c:dLbls>
            <c:dLbl>
              <c:idx val="1"/>
              <c:layout>
                <c:manualLayout>
                  <c:x val="-4.2663236158466764E-17"/>
                  <c:y val="-3.79924015795141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9.3084499653406823E-3"/>
                  <c:y val="-6.965138316796387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rgbClr val="E5938D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Lapas1!$A$2:$A$4</c:f>
              <c:strCache>
                <c:ptCount val="3"/>
                <c:pt idx="0">
                  <c:v>Sutinku</c:v>
                </c:pt>
                <c:pt idx="1">
                  <c:v>Sunku pasakyti</c:v>
                </c:pt>
                <c:pt idx="2">
                  <c:v>Nesutinku</c:v>
                </c:pt>
              </c:strCache>
            </c:strRef>
          </c:cat>
          <c:val>
            <c:numRef>
              <c:f>Lapas1!$B$2:$B$4</c:f>
              <c:numCache>
                <c:formatCode>0%</c:formatCode>
                <c:ptCount val="3"/>
                <c:pt idx="0">
                  <c:v>0.22</c:v>
                </c:pt>
                <c:pt idx="1">
                  <c:v>0.56000000000000005</c:v>
                </c:pt>
                <c:pt idx="2">
                  <c:v>0.22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Partneriai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8.3333333333333332E-3"/>
                  <c:y val="6.25000000000000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rgbClr val="FFC000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Lapas1!$A$2:$A$4</c:f>
              <c:strCache>
                <c:ptCount val="3"/>
                <c:pt idx="0">
                  <c:v>Sutinku</c:v>
                </c:pt>
                <c:pt idx="1">
                  <c:v>Sunku pasakyti</c:v>
                </c:pt>
                <c:pt idx="2">
                  <c:v>Nesutinku</c:v>
                </c:pt>
              </c:strCache>
            </c:strRef>
          </c:cat>
          <c:val>
            <c:numRef>
              <c:f>Lapas1!$C$2:$C$4</c:f>
              <c:numCache>
                <c:formatCode>0%</c:formatCode>
                <c:ptCount val="3"/>
                <c:pt idx="0">
                  <c:v>0.17</c:v>
                </c:pt>
                <c:pt idx="1">
                  <c:v>0.25</c:v>
                </c:pt>
                <c:pt idx="2">
                  <c:v>0.57999999999999996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Savivaldos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"/>
                  <c:y val="-4.17916118224243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3084499653406823E-3"/>
                  <c:y val="-6.965138316796387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chemeClr val="accent5">
                        <a:lumMod val="50000"/>
                      </a:schemeClr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Lapas1!$A$2:$A$4</c:f>
              <c:strCache>
                <c:ptCount val="3"/>
                <c:pt idx="0">
                  <c:v>Sutinku</c:v>
                </c:pt>
                <c:pt idx="1">
                  <c:v>Sunku pasakyti</c:v>
                </c:pt>
                <c:pt idx="2">
                  <c:v>Nesutinku</c:v>
                </c:pt>
              </c:strCache>
            </c:strRef>
          </c:cat>
          <c:val>
            <c:numRef>
              <c:f>Lapas1!$D$2:$D$4</c:f>
              <c:numCache>
                <c:formatCode>0%</c:formatCode>
                <c:ptCount val="3"/>
                <c:pt idx="0">
                  <c:v>0.22</c:v>
                </c:pt>
                <c:pt idx="1">
                  <c:v>0.56000000000000005</c:v>
                </c:pt>
                <c:pt idx="2">
                  <c:v>0.22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2606592"/>
        <c:axId val="240161856"/>
      </c:barChart>
      <c:catAx>
        <c:axId val="2426065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bg1"/>
                </a:solidFill>
              </a:defRPr>
            </a:pPr>
            <a:endParaRPr lang="lt-LT"/>
          </a:p>
        </c:txPr>
        <c:crossAx val="240161856"/>
        <c:crosses val="autoZero"/>
        <c:auto val="1"/>
        <c:lblAlgn val="ctr"/>
        <c:lblOffset val="100"/>
        <c:noMultiLvlLbl val="0"/>
      </c:catAx>
      <c:valAx>
        <c:axId val="240161856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chemeClr val="bg1"/>
                </a:solidFill>
              </a:defRPr>
            </a:pPr>
            <a:endParaRPr lang="lt-LT"/>
          </a:p>
        </c:txPr>
        <c:crossAx val="24260659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>
              <a:solidFill>
                <a:schemeClr val="bg1"/>
              </a:solidFill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562907622612718"/>
          <c:y val="6.5137310039487847E-2"/>
          <c:w val="0.62518096964364211"/>
          <c:h val="0.779252722268756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Ministerijos</c:v>
                </c:pt>
              </c:strCache>
            </c:strRef>
          </c:tx>
          <c:spPr>
            <a:solidFill>
              <a:srgbClr val="E5938D"/>
            </a:solidFill>
          </c:spPr>
          <c:invertIfNegative val="0"/>
          <c:dLbls>
            <c:dLbl>
              <c:idx val="1"/>
              <c:layout>
                <c:manualLayout>
                  <c:x val="-4.2663236158466764E-17"/>
                  <c:y val="-3.79924015795141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9.3084499653406823E-3"/>
                  <c:y val="-6.965138316796387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rgbClr val="E5938D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Sutinku</c:v>
                </c:pt>
                <c:pt idx="1">
                  <c:v>Sunku pasakyti</c:v>
                </c:pt>
                <c:pt idx="2">
                  <c:v>Nesutinku</c:v>
                </c:pt>
                <c:pt idx="3">
                  <c:v>Visiškai nesutinku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0.45</c:v>
                </c:pt>
                <c:pt idx="1">
                  <c:v>0.33</c:v>
                </c:pt>
                <c:pt idx="2">
                  <c:v>0.11</c:v>
                </c:pt>
                <c:pt idx="3">
                  <c:v>0.11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Partneriai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8.3333333333333332E-3"/>
                  <c:y val="6.25000000000000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962674948010938E-2"/>
                  <c:y val="-3.79921024291020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559823740468679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rgbClr val="FFC000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Sutinku</c:v>
                </c:pt>
                <c:pt idx="1">
                  <c:v>Sunku pasakyti</c:v>
                </c:pt>
                <c:pt idx="2">
                  <c:v>Nesutinku</c:v>
                </c:pt>
                <c:pt idx="3">
                  <c:v>Visiškai nesutinku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0.25</c:v>
                </c:pt>
                <c:pt idx="1">
                  <c:v>0.17</c:v>
                </c:pt>
                <c:pt idx="2">
                  <c:v>0.5</c:v>
                </c:pt>
                <c:pt idx="3">
                  <c:v>0.08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Savivaldos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"/>
                  <c:y val="-4.17916118224243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3084499653406823E-3"/>
                  <c:y val="-6.965138316796387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chemeClr val="accent5">
                        <a:lumMod val="50000"/>
                      </a:schemeClr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Sutinku</c:v>
                </c:pt>
                <c:pt idx="1">
                  <c:v>Sunku pasakyti</c:v>
                </c:pt>
                <c:pt idx="2">
                  <c:v>Nesutinku</c:v>
                </c:pt>
                <c:pt idx="3">
                  <c:v>Visiškai nesutinku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0.33</c:v>
                </c:pt>
                <c:pt idx="1">
                  <c:v>0.33</c:v>
                </c:pt>
                <c:pt idx="2">
                  <c:v>0.33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2798080"/>
        <c:axId val="44720704"/>
      </c:barChart>
      <c:catAx>
        <c:axId val="2427980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bg1"/>
                </a:solidFill>
              </a:defRPr>
            </a:pPr>
            <a:endParaRPr lang="lt-LT"/>
          </a:p>
        </c:txPr>
        <c:crossAx val="44720704"/>
        <c:crosses val="autoZero"/>
        <c:auto val="1"/>
        <c:lblAlgn val="ctr"/>
        <c:lblOffset val="100"/>
        <c:noMultiLvlLbl val="0"/>
      </c:catAx>
      <c:valAx>
        <c:axId val="44720704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chemeClr val="bg1"/>
                </a:solidFill>
              </a:defRPr>
            </a:pPr>
            <a:endParaRPr lang="lt-LT"/>
          </a:p>
        </c:txPr>
        <c:crossAx val="24279808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>
              <a:solidFill>
                <a:schemeClr val="bg1"/>
              </a:solidFill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01217629544581"/>
          <c:y val="4.2342048582027045E-2"/>
          <c:w val="0.6437978695743235"/>
          <c:h val="0.802047983726217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Ministerijos</c:v>
                </c:pt>
              </c:strCache>
            </c:strRef>
          </c:tx>
          <c:spPr>
            <a:solidFill>
              <a:srgbClr val="E5938D"/>
            </a:solidFill>
          </c:spPr>
          <c:invertIfNegative val="0"/>
          <c:dLbls>
            <c:dLbl>
              <c:idx val="1"/>
              <c:layout>
                <c:manualLayout>
                  <c:x val="-4.2663236158466764E-17"/>
                  <c:y val="-3.79924015795141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9.3084499653406823E-3"/>
                  <c:y val="-6.965138316796387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rgbClr val="E5938D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Lapas1!$A$2:$A$6</c:f>
              <c:strCache>
                <c:ptCount val="5"/>
                <c:pt idx="0">
                  <c:v>Visiškai sutinku</c:v>
                </c:pt>
                <c:pt idx="1">
                  <c:v>Sutinku</c:v>
                </c:pt>
                <c:pt idx="2">
                  <c:v>Sunku pasakyti</c:v>
                </c:pt>
                <c:pt idx="3">
                  <c:v>Nesutinku</c:v>
                </c:pt>
                <c:pt idx="4">
                  <c:v>Visiškai nesutinku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0.56000000000000005</c:v>
                </c:pt>
                <c:pt idx="1">
                  <c:v>0.11</c:v>
                </c:pt>
                <c:pt idx="2">
                  <c:v>0.22</c:v>
                </c:pt>
                <c:pt idx="3">
                  <c:v>0</c:v>
                </c:pt>
                <c:pt idx="4">
                  <c:v>0.11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Partneriai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8.3333333333333332E-3"/>
                  <c:y val="6.25000000000000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962674948010938E-2"/>
                  <c:y val="-3.79921024291020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559823740468679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rgbClr val="FFC000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Lapas1!$A$2:$A$6</c:f>
              <c:strCache>
                <c:ptCount val="5"/>
                <c:pt idx="0">
                  <c:v>Visiškai sutinku</c:v>
                </c:pt>
                <c:pt idx="1">
                  <c:v>Sutinku</c:v>
                </c:pt>
                <c:pt idx="2">
                  <c:v>Sunku pasakyti</c:v>
                </c:pt>
                <c:pt idx="3">
                  <c:v>Nesutinku</c:v>
                </c:pt>
                <c:pt idx="4">
                  <c:v>Visiškai nesutinku</c:v>
                </c:pt>
              </c:strCache>
            </c:strRef>
          </c:cat>
          <c:val>
            <c:numRef>
              <c:f>Lapas1!$C$2:$C$6</c:f>
              <c:numCache>
                <c:formatCode>0%</c:formatCode>
                <c:ptCount val="5"/>
                <c:pt idx="0">
                  <c:v>0.17</c:v>
                </c:pt>
                <c:pt idx="1">
                  <c:v>0.33</c:v>
                </c:pt>
                <c:pt idx="2">
                  <c:v>0.17</c:v>
                </c:pt>
                <c:pt idx="3">
                  <c:v>0.33</c:v>
                </c:pt>
                <c:pt idx="4">
                  <c:v>0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Savivaldos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3.664744081269421E-7"/>
                  <c:y val="-2.9915041282756971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3084499653406823E-3"/>
                  <c:y val="-6.965138316796387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chemeClr val="accent5">
                        <a:lumMod val="50000"/>
                      </a:schemeClr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Lapas1!$A$2:$A$6</c:f>
              <c:strCache>
                <c:ptCount val="5"/>
                <c:pt idx="0">
                  <c:v>Visiškai sutinku</c:v>
                </c:pt>
                <c:pt idx="1">
                  <c:v>Sutinku</c:v>
                </c:pt>
                <c:pt idx="2">
                  <c:v>Sunku pasakyti</c:v>
                </c:pt>
                <c:pt idx="3">
                  <c:v>Nesutinku</c:v>
                </c:pt>
                <c:pt idx="4">
                  <c:v>Visiškai nesutinku</c:v>
                </c:pt>
              </c:strCache>
            </c:strRef>
          </c:cat>
          <c:val>
            <c:numRef>
              <c:f>Lapas1!$D$2:$D$6</c:f>
              <c:numCache>
                <c:formatCode>0%</c:formatCode>
                <c:ptCount val="5"/>
                <c:pt idx="0">
                  <c:v>0.23</c:v>
                </c:pt>
                <c:pt idx="1">
                  <c:v>0.44</c:v>
                </c:pt>
                <c:pt idx="2">
                  <c:v>0.33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3310592"/>
        <c:axId val="44724160"/>
      </c:barChart>
      <c:catAx>
        <c:axId val="2433105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bg1"/>
                </a:solidFill>
              </a:defRPr>
            </a:pPr>
            <a:endParaRPr lang="lt-LT"/>
          </a:p>
        </c:txPr>
        <c:crossAx val="44724160"/>
        <c:crosses val="autoZero"/>
        <c:auto val="1"/>
        <c:lblAlgn val="ctr"/>
        <c:lblOffset val="100"/>
        <c:noMultiLvlLbl val="0"/>
      </c:catAx>
      <c:valAx>
        <c:axId val="44724160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chemeClr val="bg1"/>
                </a:solidFill>
              </a:defRPr>
            </a:pPr>
            <a:endParaRPr lang="lt-LT"/>
          </a:p>
        </c:txPr>
        <c:crossAx val="24331059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>
              <a:solidFill>
                <a:schemeClr val="bg1"/>
              </a:solidFill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Konsultacijos padėjo kokybiškiau suplanuoti IP</c:v>
                </c:pt>
              </c:strCache>
            </c:strRef>
          </c:tx>
          <c:dPt>
            <c:idx val="0"/>
            <c:bubble3D val="0"/>
            <c:spPr>
              <a:solidFill>
                <a:srgbClr val="E5938D"/>
              </a:solidFill>
            </c:spPr>
          </c:dPt>
          <c:dPt>
            <c:idx val="1"/>
            <c:bubble3D val="0"/>
            <c:spPr>
              <a:solidFill>
                <a:srgbClr val="962A53"/>
              </a:solidFill>
            </c:spPr>
          </c:dPt>
          <c:dPt>
            <c:idx val="2"/>
            <c:bubble3D val="0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3.5333329623797413E-2"/>
                  <c:y val="1.273987581128929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5.3742016863647615E-2"/>
                  <c:y val="2.468776593682493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3.3443172062925866E-2"/>
                  <c:y val="4.781284471366839E-3"/>
                </c:manualLayout>
              </c:layout>
              <c:tx>
                <c:rich>
                  <a:bodyPr/>
                  <a:lstStyle/>
                  <a:p>
                    <a:r>
                      <a:rPr lang="en-US" sz="900" dirty="0" err="1"/>
                      <a:t>Nesutinku 
11%</a:t>
                    </a:r>
                    <a:endParaRPr lang="en-US" sz="90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pPr>
                      <a:defRPr sz="1100" b="1">
                        <a:solidFill>
                          <a:schemeClr val="bg1"/>
                        </a:solidFill>
                      </a:defRPr>
                    </a:pPr>
                    <a:r>
                      <a:rPr lang="en-US" sz="1000" dirty="0" err="1" smtClean="0"/>
                      <a:t>Visi</a:t>
                    </a:r>
                    <a:r>
                      <a:rPr lang="lt-LT" sz="1000" dirty="0" err="1" smtClean="0"/>
                      <a:t>škai</a:t>
                    </a:r>
                    <a:r>
                      <a:rPr lang="lt-LT" sz="1000" baseline="0" dirty="0" smtClean="0"/>
                      <a:t> nesutinku</a:t>
                    </a:r>
                    <a:endParaRPr lang="en-US" sz="1000" dirty="0" smtClean="0"/>
                  </a:p>
                  <a:p>
                    <a:pPr>
                      <a:defRPr sz="1100" b="1">
                        <a:solidFill>
                          <a:schemeClr val="bg1"/>
                        </a:solidFill>
                      </a:defRPr>
                    </a:pPr>
                    <a:r>
                      <a:rPr lang="en-US" sz="1000" dirty="0" smtClean="0"/>
                      <a:t>11%</a:t>
                    </a:r>
                    <a:endParaRPr lang="en-US" sz="1000" dirty="0"/>
                  </a:p>
                </c:rich>
              </c:tx>
              <c:numFmt formatCode="0.00%" sourceLinked="0"/>
              <c:spPr>
                <a:ln>
                  <a:noFill/>
                </a:ln>
              </c:sp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ln>
                <a:noFill/>
              </a:ln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</a:defRPr>
                </a:pPr>
                <a:endParaRPr lang="lt-LT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Lapas1!$A$2:$A$6</c:f>
              <c:strCache>
                <c:ptCount val="5"/>
                <c:pt idx="0">
                  <c:v>Visiškai sutinku</c:v>
                </c:pt>
                <c:pt idx="1">
                  <c:v>Sutinku</c:v>
                </c:pt>
                <c:pt idx="2">
                  <c:v>Sunku pasakyti</c:v>
                </c:pt>
                <c:pt idx="3">
                  <c:v>Nesutinku </c:v>
                </c:pt>
                <c:pt idx="4">
                  <c:v>Visiškai nesutinku</c:v>
                </c:pt>
              </c:strCache>
            </c:strRef>
          </c:cat>
          <c:val>
            <c:numRef>
              <c:f>Lapas1!$B$2:$B$6</c:f>
              <c:numCache>
                <c:formatCode>General</c:formatCode>
                <c:ptCount val="5"/>
                <c:pt idx="0">
                  <c:v>3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F01BD6-766B-4D19-B75E-7E6A037A6BFB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1302AA-81B1-4225-BC36-6DD3E8E98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844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8D3C34-4FAE-4634-9621-7C1A1531823B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5D1758-ED3D-4611-B861-63A1DF032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456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5D1758-ED3D-4611-B861-63A1DF03220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21645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2279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2279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2279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2279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baseline="0" dirty="0" smtClean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2279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baseline="0" dirty="0" smtClean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2279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baseline="0" dirty="0" smtClean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2279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46168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baseline="0" dirty="0" smtClean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227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lt-LT" b="0" baseline="0" dirty="0" smtClean="0"/>
          </a:p>
          <a:p>
            <a:pPr marL="171450" indent="-171450">
              <a:buFontTx/>
              <a:buChar char="-"/>
            </a:pPr>
            <a:endParaRPr lang="lt-LT" b="0" baseline="0" dirty="0" smtClean="0"/>
          </a:p>
          <a:p>
            <a:pPr marL="171450" indent="-171450">
              <a:buFontTx/>
              <a:buChar char="-"/>
            </a:pPr>
            <a:endParaRPr lang="lt-LT" b="1" baseline="0" dirty="0" smtClean="0"/>
          </a:p>
          <a:p>
            <a:pPr marL="0" indent="0">
              <a:buFontTx/>
              <a:buNone/>
            </a:pPr>
            <a:endParaRPr lang="lt-LT" baseline="0" dirty="0" smtClean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227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227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2279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2279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2279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2279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227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4202" y="321841"/>
            <a:ext cx="6623522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r>
              <a:rPr lang="lt-LT" dirty="0">
                <a:latin typeface="+mj-lt"/>
              </a:rPr>
              <a:t>Prezentacijos </a:t>
            </a:r>
            <a:r>
              <a:rPr lang="lt-LT" dirty="0">
                <a:solidFill>
                  <a:schemeClr val="accent2"/>
                </a:solidFill>
                <a:latin typeface="+mj-lt"/>
              </a:rPr>
              <a:t>Skaidrė</a:t>
            </a:r>
            <a:endParaRPr lang="en-US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1" name="Rectangle 14">
            <a:extLst>
              <a:ext uri="{FF2B5EF4-FFF2-40B4-BE49-F238E27FC236}">
                <a16:creationId xmlns="" xmlns:a16="http://schemas.microsoft.com/office/drawing/2014/main" id="{14195D08-75D6-4D9D-953A-66B4CAEFF515}"/>
              </a:ext>
            </a:extLst>
          </p:cNvPr>
          <p:cNvSpPr/>
          <p:nvPr userDrawn="1"/>
        </p:nvSpPr>
        <p:spPr>
          <a:xfrm>
            <a:off x="0" y="4819500"/>
            <a:ext cx="9144000" cy="324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"/>
          <p:cNvSpPr/>
          <p:nvPr userDrawn="1"/>
        </p:nvSpPr>
        <p:spPr>
          <a:xfrm>
            <a:off x="7345680" y="0"/>
            <a:ext cx="1487424" cy="115214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aveikslėlis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2859" y="149039"/>
            <a:ext cx="893067" cy="90484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55235F60-E700-2143-B9A1-D37537BB05BF}"/>
              </a:ext>
            </a:extLst>
          </p:cNvPr>
          <p:cNvSpPr txBox="1"/>
          <p:nvPr userDrawn="1"/>
        </p:nvSpPr>
        <p:spPr>
          <a:xfrm>
            <a:off x="8671247" y="4925993"/>
            <a:ext cx="20699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900" b="0" spc="30" baseline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700" b="0" spc="30" baseline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293348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 userDrawn="1">
          <p15:clr>
            <a:srgbClr val="FBAE40"/>
          </p15:clr>
        </p15:guide>
        <p15:guide id="2" pos="5384" userDrawn="1">
          <p15:clr>
            <a:srgbClr val="FBAE40"/>
          </p15:clr>
        </p15:guide>
        <p15:guide id="3" pos="374" userDrawn="1">
          <p15:clr>
            <a:srgbClr val="FBAE40"/>
          </p15:clr>
        </p15:guide>
        <p15:guide id="4" orient="horz" pos="306" userDrawn="1">
          <p15:clr>
            <a:srgbClr val="FBAE40"/>
          </p15:clr>
        </p15:guide>
        <p15:guide id="5" orient="horz" pos="97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Creative Forc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5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328844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6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6063964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Rectangle 7">
            <a:extLst>
              <a:ext uri="{FF2B5EF4-FFF2-40B4-BE49-F238E27FC236}">
                <a16:creationId xmlns="" xmlns:a16="http://schemas.microsoft.com/office/drawing/2014/main" id="{97AA7B48-EFF6-4051-939F-0C729EEB04B3}"/>
              </a:ext>
            </a:extLst>
          </p:cNvPr>
          <p:cNvSpPr/>
          <p:nvPr userDrawn="1"/>
        </p:nvSpPr>
        <p:spPr>
          <a:xfrm rot="5400000" flipV="1">
            <a:off x="881702" y="324770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7">
            <a:extLst>
              <a:ext uri="{FF2B5EF4-FFF2-40B4-BE49-F238E27FC236}">
                <a16:creationId xmlns="" xmlns:a16="http://schemas.microsoft.com/office/drawing/2014/main" id="{112DB169-FC2F-4CFE-BD9E-EFC2D37A2223}"/>
              </a:ext>
            </a:extLst>
          </p:cNvPr>
          <p:cNvSpPr/>
          <p:nvPr userDrawn="1"/>
        </p:nvSpPr>
        <p:spPr>
          <a:xfrm rot="5400000" flipV="1">
            <a:off x="3616821" y="324770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="" xmlns:a16="http://schemas.microsoft.com/office/drawing/2014/main" id="{27C862D8-0F0F-4DFF-BF73-75D9A5DB5365}"/>
              </a:ext>
            </a:extLst>
          </p:cNvPr>
          <p:cNvSpPr/>
          <p:nvPr userDrawn="1"/>
        </p:nvSpPr>
        <p:spPr>
          <a:xfrm rot="5400000" flipV="1">
            <a:off x="6351940" y="324770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 userDrawn="1"/>
        </p:nvSpPr>
        <p:spPr>
          <a:xfrm>
            <a:off x="8110872" y="4936168"/>
            <a:ext cx="20699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1000" b="0" spc="3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58195571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Half Pictgure 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51434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84202" y="575841"/>
            <a:ext cx="3331093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93725" y="1227457"/>
            <a:ext cx="3331093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="" xmlns:a16="http://schemas.microsoft.com/office/drawing/2014/main" id="{EEC3B046-BE25-4AC3-B749-B7EE52737D3E}"/>
              </a:ext>
            </a:extLst>
          </p:cNvPr>
          <p:cNvSpPr/>
          <p:nvPr userDrawn="1"/>
        </p:nvSpPr>
        <p:spPr>
          <a:xfrm rot="10800000" flipV="1">
            <a:off x="4315849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37191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Picture at Left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6" y="1543049"/>
            <a:ext cx="2692400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1DF7A5CF-1445-4D4C-B9E0-B7FC559FA3EB}"/>
              </a:ext>
            </a:extLst>
          </p:cNvPr>
          <p:cNvSpPr/>
          <p:nvPr userDrawn="1"/>
        </p:nvSpPr>
        <p:spPr>
          <a:xfrm rot="5400000" flipV="1">
            <a:off x="881702" y="39982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8110872" y="4936168"/>
            <a:ext cx="20699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1000" b="0" spc="3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9403774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atured Services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6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64326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40792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2617259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Rectangle 7">
            <a:extLst>
              <a:ext uri="{FF2B5EF4-FFF2-40B4-BE49-F238E27FC236}">
                <a16:creationId xmlns="" xmlns:a16="http://schemas.microsoft.com/office/drawing/2014/main" id="{DD2DB228-0A4E-4000-8080-47B1E0DD88C0}"/>
              </a:ext>
            </a:extLst>
          </p:cNvPr>
          <p:cNvSpPr/>
          <p:nvPr userDrawn="1"/>
        </p:nvSpPr>
        <p:spPr>
          <a:xfrm rot="5400000" flipV="1">
            <a:off x="881702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="" xmlns:a16="http://schemas.microsoft.com/office/drawing/2014/main" id="{4675D565-0FC1-410B-9F8B-FF41521FD538}"/>
              </a:ext>
            </a:extLst>
          </p:cNvPr>
          <p:cNvSpPr/>
          <p:nvPr userDrawn="1"/>
        </p:nvSpPr>
        <p:spPr>
          <a:xfrm rot="5400000" flipV="1">
            <a:off x="2905236" y="399702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7">
            <a:extLst>
              <a:ext uri="{FF2B5EF4-FFF2-40B4-BE49-F238E27FC236}">
                <a16:creationId xmlns="" xmlns:a16="http://schemas.microsoft.com/office/drawing/2014/main" id="{FFA05C18-B7C6-4E49-8704-EF4F217C20A7}"/>
              </a:ext>
            </a:extLst>
          </p:cNvPr>
          <p:cNvSpPr/>
          <p:nvPr userDrawn="1"/>
        </p:nvSpPr>
        <p:spPr>
          <a:xfrm rot="5400000" flipV="1">
            <a:off x="4928769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7">
            <a:extLst>
              <a:ext uri="{FF2B5EF4-FFF2-40B4-BE49-F238E27FC236}">
                <a16:creationId xmlns="" xmlns:a16="http://schemas.microsoft.com/office/drawing/2014/main" id="{AA69AC92-400D-4489-9FEC-5DF1DD159270}"/>
              </a:ext>
            </a:extLst>
          </p:cNvPr>
          <p:cNvSpPr/>
          <p:nvPr userDrawn="1"/>
        </p:nvSpPr>
        <p:spPr>
          <a:xfrm rot="5400000" flipV="1">
            <a:off x="6952302" y="399702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 userDrawn="1"/>
        </p:nvSpPr>
        <p:spPr>
          <a:xfrm>
            <a:off x="8110872" y="4936168"/>
            <a:ext cx="20699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1000" b="0" spc="3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36019208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03250" y="2790824"/>
            <a:ext cx="3282950" cy="2352673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267324" y="2790824"/>
            <a:ext cx="3280631" cy="2352673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362200" y="1966913"/>
            <a:ext cx="4419600" cy="3176585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962095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Left Half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" y="0"/>
            <a:ext cx="4572000" cy="51434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156204" y="575840"/>
            <a:ext cx="3394071" cy="681459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165727" y="1306764"/>
            <a:ext cx="3394071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165727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5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2A40125D-F800-4E64-A6F6-892198D2336A}"/>
              </a:ext>
            </a:extLst>
          </p:cNvPr>
          <p:cNvSpPr/>
          <p:nvPr userDrawn="1"/>
        </p:nvSpPr>
        <p:spPr>
          <a:xfrm>
            <a:off x="4572002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982979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ni Right Pictgure 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30479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84202" y="575841"/>
            <a:ext cx="3331093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93725" y="1227457"/>
            <a:ext cx="3331093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="" xmlns:a16="http://schemas.microsoft.com/office/drawing/2014/main" id="{5D725C3B-BB18-4065-AD8C-368007C45672}"/>
              </a:ext>
            </a:extLst>
          </p:cNvPr>
          <p:cNvSpPr/>
          <p:nvPr userDrawn="1"/>
        </p:nvSpPr>
        <p:spPr>
          <a:xfrm rot="10800000" flipV="1">
            <a:off x="4315849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260839"/>
      </p:ext>
    </p:extLst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Portfolio Single Sh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5" y="1543049"/>
            <a:ext cx="3986742" cy="2756285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76A171F7-E4EC-44CD-83AD-B1EE6B8F79A6}"/>
              </a:ext>
            </a:extLst>
          </p:cNvPr>
          <p:cNvSpPr/>
          <p:nvPr userDrawn="1"/>
        </p:nvSpPr>
        <p:spPr>
          <a:xfrm rot="5400000" flipV="1">
            <a:off x="881702" y="4011358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62112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ni Portfolio in Brow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3922871" y="1686719"/>
            <a:ext cx="4598829" cy="2670969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02597A62-61BB-405E-B270-2D78F7A4F9B8}"/>
              </a:ext>
            </a:extLst>
          </p:cNvPr>
          <p:cNvSpPr/>
          <p:nvPr userDrawn="1"/>
        </p:nvSpPr>
        <p:spPr>
          <a:xfrm rot="5400000" flipV="1">
            <a:off x="4210848" y="406971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902395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ptop Portfolio Show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4667249" y="1943100"/>
            <a:ext cx="3107531" cy="194327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ED170797-B56D-4C87-9014-41AE71C35D9A}"/>
              </a:ext>
            </a:extLst>
          </p:cNvPr>
          <p:cNvSpPr/>
          <p:nvPr userDrawn="1"/>
        </p:nvSpPr>
        <p:spPr>
          <a:xfrm rot="5400000" flipV="1">
            <a:off x="4955226" y="3598396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81598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"/>
          <p:cNvSpPr/>
          <p:nvPr userDrawn="1"/>
        </p:nvSpPr>
        <p:spPr>
          <a:xfrm>
            <a:off x="7345680" y="0"/>
            <a:ext cx="1487424" cy="115214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aveikslėlis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2859" y="149039"/>
            <a:ext cx="893067" cy="904844"/>
          </a:xfrm>
          <a:prstGeom prst="rect">
            <a:avLst/>
          </a:prstGeom>
        </p:spPr>
      </p:pic>
      <p:sp>
        <p:nvSpPr>
          <p:cNvPr id="9" name="Text Placeholder 9">
            <a:extLst>
              <a:ext uri="{FF2B5EF4-FFF2-40B4-BE49-F238E27FC236}">
                <a16:creationId xmlns="" xmlns:a16="http://schemas.microsoft.com/office/drawing/2014/main" id="{D2EE7DED-DED6-DB47-90AA-4E26AECD64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4202" y="321841"/>
            <a:ext cx="6623522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r>
              <a:rPr lang="lt-LT" dirty="0">
                <a:latin typeface="+mj-lt"/>
              </a:rPr>
              <a:t>Prezentacijos </a:t>
            </a:r>
            <a:r>
              <a:rPr lang="lt-LT" dirty="0">
                <a:solidFill>
                  <a:schemeClr val="accent2"/>
                </a:solidFill>
                <a:latin typeface="+mj-lt"/>
              </a:rPr>
              <a:t>Skaidrė</a:t>
            </a:r>
            <a:endParaRPr lang="en-US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CFEC018A-C44F-144A-894D-682FED536780}"/>
              </a:ext>
            </a:extLst>
          </p:cNvPr>
          <p:cNvSpPr txBox="1"/>
          <p:nvPr userDrawn="1"/>
        </p:nvSpPr>
        <p:spPr>
          <a:xfrm>
            <a:off x="8671247" y="4925993"/>
            <a:ext cx="20699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900" b="0" spc="30" baseline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700" b="0" spc="30" baseline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602088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CD Portfolio Show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979246" y="1911986"/>
            <a:ext cx="2706929" cy="1628933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CFE1A2AC-5135-468B-9FF6-B44CA6DD4D66}"/>
              </a:ext>
            </a:extLst>
          </p:cNvPr>
          <p:cNvSpPr/>
          <p:nvPr userDrawn="1"/>
        </p:nvSpPr>
        <p:spPr>
          <a:xfrm rot="5400000" flipV="1">
            <a:off x="1267223" y="325294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360358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hone Portfolio Showcase at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3986213" y="2021681"/>
            <a:ext cx="1216819" cy="2166938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38CEA4F1-E0B3-41AC-9FFF-D42749C82EFA}"/>
              </a:ext>
            </a:extLst>
          </p:cNvPr>
          <p:cNvSpPr/>
          <p:nvPr userDrawn="1"/>
        </p:nvSpPr>
        <p:spPr>
          <a:xfrm rot="5400000" flipV="1">
            <a:off x="4274190" y="390064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51753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ad Portfolio Showcase a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48047" y="1804652"/>
            <a:ext cx="1573825" cy="2100597"/>
          </a:xfrm>
          <a:prstGeom prst="rect">
            <a:avLst/>
          </a:prstGeom>
          <a:noFill/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4673016" y="2437606"/>
            <a:ext cx="2107406" cy="1581944"/>
          </a:xfrm>
          <a:prstGeom prst="rect">
            <a:avLst/>
          </a:prstGeom>
          <a:noFill/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44653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hone Portfolio Showcase a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723197" y="1925601"/>
            <a:ext cx="1216819" cy="2166938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39528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ull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aveikslėlis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064003" y="-936498"/>
            <a:ext cx="5143500" cy="7016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406971"/>
      </p:ext>
    </p:extLst>
  </p:cSld>
  <p:clrMapOvr>
    <a:masterClrMapping/>
  </p:clrMapOvr>
  <p:transition spd="slow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Full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082703"/>
      </p:ext>
    </p:extLst>
  </p:cSld>
  <p:clrMapOvr>
    <a:masterClrMapping/>
  </p:clrMapOvr>
  <p:transition spd="slow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ortfolio in Brow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1057275" y="1771649"/>
            <a:ext cx="7029451" cy="337185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="" xmlns:a16="http://schemas.microsoft.com/office/drawing/2014/main" id="{EE36CCA3-557B-4E79-BB38-85B25F0337D1}"/>
              </a:ext>
            </a:extLst>
          </p:cNvPr>
          <p:cNvSpPr/>
          <p:nvPr userDrawn="1"/>
        </p:nvSpPr>
        <p:spPr>
          <a:xfrm rot="10800000" flipV="1">
            <a:off x="801124" y="1771649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605440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rious Project Show 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Placeholder 9"/>
          <p:cNvSpPr>
            <a:spLocks noGrp="1"/>
          </p:cNvSpPr>
          <p:nvPr userDrawn="1">
            <p:ph type="body" sz="quarter" idx="18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5" name="Text Placeholder 9"/>
          <p:cNvSpPr>
            <a:spLocks noGrp="1"/>
          </p:cNvSpPr>
          <p:nvPr userDrawn="1">
            <p:ph type="body" sz="quarter" idx="19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6" name="Straight Connector 45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594391" y="1543050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40" name="TextBox 39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2" name="Picture Placeholder 17"/>
          <p:cNvSpPr>
            <a:spLocks noGrp="1"/>
          </p:cNvSpPr>
          <p:nvPr>
            <p:ph type="pic" sz="quarter" idx="20"/>
          </p:nvPr>
        </p:nvSpPr>
        <p:spPr>
          <a:xfrm>
            <a:off x="4561555" y="1543050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47" name="Picture Placeholder 17"/>
          <p:cNvSpPr>
            <a:spLocks noGrp="1"/>
          </p:cNvSpPr>
          <p:nvPr>
            <p:ph type="pic" sz="quarter" idx="21"/>
          </p:nvPr>
        </p:nvSpPr>
        <p:spPr>
          <a:xfrm>
            <a:off x="2577973" y="2913398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60" name="Picture Placeholder 17"/>
          <p:cNvSpPr>
            <a:spLocks noGrp="1"/>
          </p:cNvSpPr>
          <p:nvPr>
            <p:ph type="pic" sz="quarter" idx="22"/>
          </p:nvPr>
        </p:nvSpPr>
        <p:spPr>
          <a:xfrm>
            <a:off x="6545137" y="2913398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5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7">
            <a:extLst>
              <a:ext uri="{FF2B5EF4-FFF2-40B4-BE49-F238E27FC236}">
                <a16:creationId xmlns="" xmlns:a16="http://schemas.microsoft.com/office/drawing/2014/main" id="{E27E2942-06C6-4FCA-BE07-30560DFE40B9}"/>
              </a:ext>
            </a:extLst>
          </p:cNvPr>
          <p:cNvSpPr/>
          <p:nvPr userDrawn="1"/>
        </p:nvSpPr>
        <p:spPr>
          <a:xfrm rot="5400000" flipV="1">
            <a:off x="2865950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="" xmlns:a16="http://schemas.microsoft.com/office/drawing/2014/main" id="{80ACE523-4F77-4002-80F5-F261F564B7DE}"/>
              </a:ext>
            </a:extLst>
          </p:cNvPr>
          <p:cNvSpPr/>
          <p:nvPr userDrawn="1"/>
        </p:nvSpPr>
        <p:spPr>
          <a:xfrm rot="5400000" flipV="1">
            <a:off x="6833114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7">
            <a:extLst>
              <a:ext uri="{FF2B5EF4-FFF2-40B4-BE49-F238E27FC236}">
                <a16:creationId xmlns="" xmlns:a16="http://schemas.microsoft.com/office/drawing/2014/main" id="{4560BA64-52D4-473A-8BB6-EDCB2AC820C6}"/>
              </a:ext>
            </a:extLst>
          </p:cNvPr>
          <p:cNvSpPr/>
          <p:nvPr userDrawn="1"/>
        </p:nvSpPr>
        <p:spPr>
          <a:xfrm rot="16200000" flipV="1">
            <a:off x="2033846" y="99892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7">
            <a:extLst>
              <a:ext uri="{FF2B5EF4-FFF2-40B4-BE49-F238E27FC236}">
                <a16:creationId xmlns="" xmlns:a16="http://schemas.microsoft.com/office/drawing/2014/main" id="{26B2C2DC-246F-4FF3-A223-B03974017915}"/>
              </a:ext>
            </a:extLst>
          </p:cNvPr>
          <p:cNvSpPr/>
          <p:nvPr userDrawn="1"/>
        </p:nvSpPr>
        <p:spPr>
          <a:xfrm rot="16200000" flipV="1">
            <a:off x="6001010" y="99892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778169"/>
      </p:ext>
    </p:extLst>
  </p:cSld>
  <p:clrMapOvr>
    <a:masterClrMapping/>
  </p:clrMapOvr>
  <p:transition spd="slow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er Testimoni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Placeholder 9"/>
          <p:cNvSpPr>
            <a:spLocks noGrp="1"/>
          </p:cNvSpPr>
          <p:nvPr userDrawn="1">
            <p:ph type="body" sz="quarter" idx="18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5" name="Text Placeholder 9"/>
          <p:cNvSpPr>
            <a:spLocks noGrp="1"/>
          </p:cNvSpPr>
          <p:nvPr userDrawn="1">
            <p:ph type="body" sz="quarter" idx="19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6" name="Straight Connector 45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50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Picture Placeholder 9"/>
          <p:cNvSpPr>
            <a:spLocks noGrp="1"/>
          </p:cNvSpPr>
          <p:nvPr userDrawn="1">
            <p:ph type="pic" sz="quarter" idx="11"/>
          </p:nvPr>
        </p:nvSpPr>
        <p:spPr>
          <a:xfrm>
            <a:off x="591940" y="3128769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3" name="Picture Placeholder 9"/>
          <p:cNvSpPr>
            <a:spLocks noGrp="1"/>
          </p:cNvSpPr>
          <p:nvPr userDrawn="1">
            <p:ph type="pic" sz="quarter" idx="20"/>
          </p:nvPr>
        </p:nvSpPr>
        <p:spPr>
          <a:xfrm>
            <a:off x="3524298" y="3132337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4" name="Picture Placeholder 9"/>
          <p:cNvSpPr>
            <a:spLocks noGrp="1"/>
          </p:cNvSpPr>
          <p:nvPr userDrawn="1">
            <p:ph type="pic" sz="quarter" idx="21"/>
          </p:nvPr>
        </p:nvSpPr>
        <p:spPr>
          <a:xfrm>
            <a:off x="6426859" y="3132337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242203"/>
      </p:ext>
    </p:extLst>
  </p:cSld>
  <p:clrMapOvr>
    <a:masterClrMapping/>
  </p:clrMapOvr>
  <p:transition spd="slow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653029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4">
            <a:extLst>
              <a:ext uri="{FF2B5EF4-FFF2-40B4-BE49-F238E27FC236}">
                <a16:creationId xmlns="" xmlns:a16="http://schemas.microsoft.com/office/drawing/2014/main" id="{14195D08-75D6-4D9D-953A-66B4CAEFF515}"/>
              </a:ext>
            </a:extLst>
          </p:cNvPr>
          <p:cNvSpPr/>
          <p:nvPr userDrawn="1"/>
        </p:nvSpPr>
        <p:spPr>
          <a:xfrm>
            <a:off x="0" y="1301183"/>
            <a:ext cx="9144000" cy="3842317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aveikslėlis 3">
            <a:extLst>
              <a:ext uri="{FF2B5EF4-FFF2-40B4-BE49-F238E27FC236}">
                <a16:creationId xmlns="" xmlns:a16="http://schemas.microsoft.com/office/drawing/2014/main" id="{8588A2AC-82B5-BC4C-B07E-75340C14C9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714594" y="-285907"/>
            <a:ext cx="3842317" cy="7016496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4202" y="321841"/>
            <a:ext cx="6623522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r>
              <a:rPr lang="lt-LT" dirty="0">
                <a:latin typeface="+mj-lt"/>
              </a:rPr>
              <a:t>Prezentacijos </a:t>
            </a:r>
            <a:r>
              <a:rPr lang="lt-LT" dirty="0">
                <a:solidFill>
                  <a:schemeClr val="accent2"/>
                </a:solidFill>
                <a:latin typeface="+mj-lt"/>
              </a:rPr>
              <a:t>Skaidrė</a:t>
            </a:r>
            <a:endParaRPr lang="en-US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8" name="Rectangle 1"/>
          <p:cNvSpPr/>
          <p:nvPr userDrawn="1"/>
        </p:nvSpPr>
        <p:spPr>
          <a:xfrm>
            <a:off x="7345680" y="0"/>
            <a:ext cx="1487424" cy="115214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aveikslėlis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2859" y="149039"/>
            <a:ext cx="893067" cy="90484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55235F60-E700-2143-B9A1-D37537BB05BF}"/>
              </a:ext>
            </a:extLst>
          </p:cNvPr>
          <p:cNvSpPr txBox="1"/>
          <p:nvPr userDrawn="1"/>
        </p:nvSpPr>
        <p:spPr>
          <a:xfrm>
            <a:off x="8671247" y="4925993"/>
            <a:ext cx="20699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900" b="0" spc="30" baseline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700" b="0" spc="30" baseline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748593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 userDrawn="1">
          <p15:clr>
            <a:srgbClr val="FBAE40"/>
          </p15:clr>
        </p15:guide>
        <p15:guide id="2" pos="5384" userDrawn="1">
          <p15:clr>
            <a:srgbClr val="FBAE40"/>
          </p15:clr>
        </p15:guide>
        <p15:guide id="3" pos="374" userDrawn="1">
          <p15:clr>
            <a:srgbClr val="FBAE40"/>
          </p15:clr>
        </p15:guide>
        <p15:guide id="4" orient="horz" pos="306" userDrawn="1">
          <p15:clr>
            <a:srgbClr val="FBAE40"/>
          </p15:clr>
        </p15:guide>
        <p15:guide id="5" orient="horz" pos="972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6662225"/>
      </p:ext>
    </p:extLst>
  </p:cSld>
  <p:clrMapOvr>
    <a:masterClrMapping/>
  </p:clrMapOvr>
  <p:transition spd="slow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Pasirinktinis mak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84235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4202" y="575841"/>
            <a:ext cx="6623522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lt-LT" dirty="0">
                <a:latin typeface="+mj-lt"/>
              </a:rPr>
              <a:t>Prezentacijos </a:t>
            </a:r>
            <a:r>
              <a:rPr lang="lt-LT" dirty="0">
                <a:solidFill>
                  <a:schemeClr val="accent2"/>
                </a:solidFill>
                <a:latin typeface="+mj-lt"/>
              </a:rPr>
              <a:t>Skaidrė</a:t>
            </a:r>
            <a:endParaRPr lang="en-US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3725" y="988918"/>
            <a:ext cx="6613999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Skaidr</a:t>
            </a:r>
            <a:r>
              <a:rPr lang="lt-LT" dirty="0"/>
              <a:t>ės aprašymas</a:t>
            </a:r>
            <a:endParaRPr lang="en-US" dirty="0"/>
          </a:p>
        </p:txBody>
      </p:sp>
      <p:sp>
        <p:nvSpPr>
          <p:cNvPr id="16" name="Rectangle 14">
            <a:extLst>
              <a:ext uri="{FF2B5EF4-FFF2-40B4-BE49-F238E27FC236}">
                <a16:creationId xmlns="" xmlns:a16="http://schemas.microsoft.com/office/drawing/2014/main" id="{14195D08-75D6-4D9D-953A-66B4CAEFF515}"/>
              </a:ext>
            </a:extLst>
          </p:cNvPr>
          <p:cNvSpPr/>
          <p:nvPr userDrawn="1"/>
        </p:nvSpPr>
        <p:spPr>
          <a:xfrm>
            <a:off x="0" y="4855500"/>
            <a:ext cx="9144000" cy="288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 userDrawn="1"/>
        </p:nvSpPr>
        <p:spPr>
          <a:xfrm>
            <a:off x="8671247" y="4925993"/>
            <a:ext cx="20699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900" b="0" spc="30" baseline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700" b="0" spc="30" baseline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"/>
          <p:cNvSpPr/>
          <p:nvPr userDrawn="1"/>
        </p:nvSpPr>
        <p:spPr>
          <a:xfrm>
            <a:off x="7345680" y="0"/>
            <a:ext cx="1487424" cy="115214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aveikslėlis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2859" y="149039"/>
            <a:ext cx="893067" cy="904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905199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 userDrawn="1">
          <p15:clr>
            <a:srgbClr val="FBAE40"/>
          </p15:clr>
        </p15:guide>
        <p15:guide id="2" pos="5384" userDrawn="1">
          <p15:clr>
            <a:srgbClr val="FBAE40"/>
          </p15:clr>
        </p15:guide>
        <p15:guide id="3" pos="374" userDrawn="1">
          <p15:clr>
            <a:srgbClr val="FBAE40"/>
          </p15:clr>
        </p15:guide>
        <p15:guide id="4" orient="horz" pos="306" userDrawn="1">
          <p15:clr>
            <a:srgbClr val="FBAE40"/>
          </p15:clr>
        </p15:guide>
        <p15:guide id="5" orient="horz" pos="972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"/>
          <p:cNvSpPr/>
          <p:nvPr userDrawn="1"/>
        </p:nvSpPr>
        <p:spPr>
          <a:xfrm>
            <a:off x="7345680" y="0"/>
            <a:ext cx="1487424" cy="115214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aveikslėlis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2859" y="149039"/>
            <a:ext cx="893067" cy="904844"/>
          </a:xfrm>
          <a:prstGeom prst="rect">
            <a:avLst/>
          </a:prstGeom>
        </p:spPr>
      </p:pic>
      <p:sp>
        <p:nvSpPr>
          <p:cNvPr id="20" name="Rectangle 14">
            <a:extLst>
              <a:ext uri="{FF2B5EF4-FFF2-40B4-BE49-F238E27FC236}">
                <a16:creationId xmlns="" xmlns:a16="http://schemas.microsoft.com/office/drawing/2014/main" id="{14195D08-75D6-4D9D-953A-66B4CAEFF515}"/>
              </a:ext>
            </a:extLst>
          </p:cNvPr>
          <p:cNvSpPr/>
          <p:nvPr userDrawn="1"/>
        </p:nvSpPr>
        <p:spPr>
          <a:xfrm>
            <a:off x="0" y="4855500"/>
            <a:ext cx="9144000" cy="288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 userDrawn="1"/>
        </p:nvSpPr>
        <p:spPr>
          <a:xfrm>
            <a:off x="8671247" y="4925993"/>
            <a:ext cx="20699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900" b="0" spc="30" baseline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700" b="0" spc="30" baseline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662767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10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003174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090271" y="1588761"/>
            <a:ext cx="963458" cy="963458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404678"/>
      </p:ext>
    </p:extLst>
  </p:cSld>
  <p:clrMapOvr>
    <a:masterClrMapping/>
  </p:clrMapOvr>
  <p:transition spd="slow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ny History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4189509" y="1590011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520359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1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907309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17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736984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ny History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520359" y="1590770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907309" y="1590770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5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4211734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20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459110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et Our Team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83617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248003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8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12389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9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576775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0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7411611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1" name="Picture Placeholder 9"/>
          <p:cNvSpPr>
            <a:spLocks noGrp="1"/>
          </p:cNvSpPr>
          <p:nvPr>
            <p:ph type="pic" sz="quarter" idx="16"/>
          </p:nvPr>
        </p:nvSpPr>
        <p:spPr>
          <a:xfrm>
            <a:off x="83617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2" name="Picture Placeholder 9"/>
          <p:cNvSpPr>
            <a:spLocks noGrp="1"/>
          </p:cNvSpPr>
          <p:nvPr>
            <p:ph type="pic" sz="quarter" idx="17"/>
          </p:nvPr>
        </p:nvSpPr>
        <p:spPr>
          <a:xfrm>
            <a:off x="248003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3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412389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4" name="Picture Placeholder 9"/>
          <p:cNvSpPr>
            <a:spLocks noGrp="1"/>
          </p:cNvSpPr>
          <p:nvPr>
            <p:ph type="pic" sz="quarter" idx="19"/>
          </p:nvPr>
        </p:nvSpPr>
        <p:spPr>
          <a:xfrm>
            <a:off x="576775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5" name="Picture Placeholder 9"/>
          <p:cNvSpPr>
            <a:spLocks noGrp="1"/>
          </p:cNvSpPr>
          <p:nvPr>
            <p:ph type="pic" sz="quarter" idx="20"/>
          </p:nvPr>
        </p:nvSpPr>
        <p:spPr>
          <a:xfrm>
            <a:off x="7411611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8" name="TextBox 27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Text Placeholder 9"/>
          <p:cNvSpPr>
            <a:spLocks noGrp="1"/>
          </p:cNvSpPr>
          <p:nvPr>
            <p:ph type="body" sz="quarter" idx="2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4" name="Straight Connector 33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268089"/>
      </p:ext>
    </p:extLst>
  </p:cSld>
  <p:clrMapOvr>
    <a:masterClrMapping/>
  </p:clrMapOvr>
  <p:transition spd="slow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ur Creative For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890059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53972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817887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792064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7">
            <a:extLst>
              <a:ext uri="{FF2B5EF4-FFF2-40B4-BE49-F238E27FC236}">
                <a16:creationId xmlns="" xmlns:a16="http://schemas.microsoft.com/office/drawing/2014/main" id="{FFDE9971-10A8-4074-B02E-1D52CD8D6862}"/>
              </a:ext>
            </a:extLst>
          </p:cNvPr>
          <p:cNvSpPr/>
          <p:nvPr userDrawn="1"/>
        </p:nvSpPr>
        <p:spPr>
          <a:xfrm rot="5400000" flipV="1">
            <a:off x="1178036" y="29115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7">
            <a:extLst>
              <a:ext uri="{FF2B5EF4-FFF2-40B4-BE49-F238E27FC236}">
                <a16:creationId xmlns="" xmlns:a16="http://schemas.microsoft.com/office/drawing/2014/main" id="{C0F81D1B-C245-4739-8B80-706EB2960960}"/>
              </a:ext>
            </a:extLst>
          </p:cNvPr>
          <p:cNvSpPr/>
          <p:nvPr userDrawn="1"/>
        </p:nvSpPr>
        <p:spPr>
          <a:xfrm rot="5400000" flipV="1">
            <a:off x="3141949" y="29115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7">
            <a:extLst>
              <a:ext uri="{FF2B5EF4-FFF2-40B4-BE49-F238E27FC236}">
                <a16:creationId xmlns="" xmlns:a16="http://schemas.microsoft.com/office/drawing/2014/main" id="{6C19A532-827B-4975-86B2-AA924D5BA890}"/>
              </a:ext>
            </a:extLst>
          </p:cNvPr>
          <p:cNvSpPr/>
          <p:nvPr userDrawn="1"/>
        </p:nvSpPr>
        <p:spPr>
          <a:xfrm rot="5400000" flipV="1">
            <a:off x="5105862" y="291157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7">
            <a:extLst>
              <a:ext uri="{FF2B5EF4-FFF2-40B4-BE49-F238E27FC236}">
                <a16:creationId xmlns="" xmlns:a16="http://schemas.microsoft.com/office/drawing/2014/main" id="{22CA6CBD-05FB-4C0D-B20D-5CC643109CE1}"/>
              </a:ext>
            </a:extLst>
          </p:cNvPr>
          <p:cNvSpPr/>
          <p:nvPr userDrawn="1"/>
        </p:nvSpPr>
        <p:spPr>
          <a:xfrm rot="5400000" flipV="1">
            <a:off x="7080041" y="291157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335702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8801096" y="4924370"/>
            <a:ext cx="20699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1000" b="0" spc="30" baseline="0" smtClean="0">
                <a:solidFill>
                  <a:schemeClr val="accent1"/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411571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ur Creative Forc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5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328844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6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6063964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7">
            <a:extLst>
              <a:ext uri="{FF2B5EF4-FFF2-40B4-BE49-F238E27FC236}">
                <a16:creationId xmlns="" xmlns:a16="http://schemas.microsoft.com/office/drawing/2014/main" id="{97AA7B48-EFF6-4051-939F-0C729EEB04B3}"/>
              </a:ext>
            </a:extLst>
          </p:cNvPr>
          <p:cNvSpPr/>
          <p:nvPr userDrawn="1"/>
        </p:nvSpPr>
        <p:spPr>
          <a:xfrm rot="5400000" flipV="1">
            <a:off x="881702" y="324770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7">
            <a:extLst>
              <a:ext uri="{FF2B5EF4-FFF2-40B4-BE49-F238E27FC236}">
                <a16:creationId xmlns="" xmlns:a16="http://schemas.microsoft.com/office/drawing/2014/main" id="{112DB169-FC2F-4CFE-BD9E-EFC2D37A2223}"/>
              </a:ext>
            </a:extLst>
          </p:cNvPr>
          <p:cNvSpPr/>
          <p:nvPr userDrawn="1"/>
        </p:nvSpPr>
        <p:spPr>
          <a:xfrm rot="5400000" flipV="1">
            <a:off x="3616821" y="324770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7">
            <a:extLst>
              <a:ext uri="{FF2B5EF4-FFF2-40B4-BE49-F238E27FC236}">
                <a16:creationId xmlns="" xmlns:a16="http://schemas.microsoft.com/office/drawing/2014/main" id="{27C862D8-0F0F-4DFF-BF73-75D9A5DB5365}"/>
              </a:ext>
            </a:extLst>
          </p:cNvPr>
          <p:cNvSpPr/>
          <p:nvPr userDrawn="1"/>
        </p:nvSpPr>
        <p:spPr>
          <a:xfrm rot="5400000" flipV="1">
            <a:off x="6351940" y="324770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187897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ight Half Pictgure 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51434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84202" y="575841"/>
            <a:ext cx="3331093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93725" y="1227457"/>
            <a:ext cx="3331093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="" xmlns:a16="http://schemas.microsoft.com/office/drawing/2014/main" id="{EEC3B046-BE25-4AC3-B749-B7EE52737D3E}"/>
              </a:ext>
            </a:extLst>
          </p:cNvPr>
          <p:cNvSpPr/>
          <p:nvPr userDrawn="1"/>
        </p:nvSpPr>
        <p:spPr>
          <a:xfrm rot="10800000" flipV="1">
            <a:off x="4315849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812058"/>
      </p:ext>
    </p:extLst>
  </p:cSld>
  <p:clrMapOvr>
    <a:masterClrMapping/>
  </p:clrMapOvr>
  <p:transition spd="slow"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mall Picture at Left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6" y="1543049"/>
            <a:ext cx="2692400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1DF7A5CF-1445-4D4C-B9E0-B7FC559FA3EB}"/>
              </a:ext>
            </a:extLst>
          </p:cNvPr>
          <p:cNvSpPr/>
          <p:nvPr userDrawn="1"/>
        </p:nvSpPr>
        <p:spPr>
          <a:xfrm rot="5400000" flipV="1">
            <a:off x="881702" y="39982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735836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eatured Services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6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64326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40792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2617259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7">
            <a:extLst>
              <a:ext uri="{FF2B5EF4-FFF2-40B4-BE49-F238E27FC236}">
                <a16:creationId xmlns="" xmlns:a16="http://schemas.microsoft.com/office/drawing/2014/main" id="{DD2DB228-0A4E-4000-8080-47B1E0DD88C0}"/>
              </a:ext>
            </a:extLst>
          </p:cNvPr>
          <p:cNvSpPr/>
          <p:nvPr userDrawn="1"/>
        </p:nvSpPr>
        <p:spPr>
          <a:xfrm rot="5400000" flipV="1">
            <a:off x="881702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7">
            <a:extLst>
              <a:ext uri="{FF2B5EF4-FFF2-40B4-BE49-F238E27FC236}">
                <a16:creationId xmlns="" xmlns:a16="http://schemas.microsoft.com/office/drawing/2014/main" id="{4675D565-0FC1-410B-9F8B-FF41521FD538}"/>
              </a:ext>
            </a:extLst>
          </p:cNvPr>
          <p:cNvSpPr/>
          <p:nvPr userDrawn="1"/>
        </p:nvSpPr>
        <p:spPr>
          <a:xfrm rot="5400000" flipV="1">
            <a:off x="2905236" y="399702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7">
            <a:extLst>
              <a:ext uri="{FF2B5EF4-FFF2-40B4-BE49-F238E27FC236}">
                <a16:creationId xmlns="" xmlns:a16="http://schemas.microsoft.com/office/drawing/2014/main" id="{FFA05C18-B7C6-4E49-8704-EF4F217C20A7}"/>
              </a:ext>
            </a:extLst>
          </p:cNvPr>
          <p:cNvSpPr/>
          <p:nvPr userDrawn="1"/>
        </p:nvSpPr>
        <p:spPr>
          <a:xfrm rot="5400000" flipV="1">
            <a:off x="4928769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7">
            <a:extLst>
              <a:ext uri="{FF2B5EF4-FFF2-40B4-BE49-F238E27FC236}">
                <a16:creationId xmlns="" xmlns:a16="http://schemas.microsoft.com/office/drawing/2014/main" id="{AA69AC92-400D-4489-9FEC-5DF1DD159270}"/>
              </a:ext>
            </a:extLst>
          </p:cNvPr>
          <p:cNvSpPr/>
          <p:nvPr userDrawn="1"/>
        </p:nvSpPr>
        <p:spPr>
          <a:xfrm rot="5400000" flipV="1">
            <a:off x="6952302" y="399702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894513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rtfolio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03250" y="2790824"/>
            <a:ext cx="3282950" cy="2352673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267324" y="2790824"/>
            <a:ext cx="3280631" cy="2352673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362200" y="1966913"/>
            <a:ext cx="4419600" cy="3176585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543243"/>
      </p:ext>
    </p:extLst>
  </p:cSld>
  <p:clrMapOvr>
    <a:masterClrMapping/>
  </p:clrMapOvr>
  <p:transition spd="slow"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rtfolio Left Half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" y="0"/>
            <a:ext cx="4572000" cy="51434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156204" y="575840"/>
            <a:ext cx="3394071" cy="681459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165727" y="1306764"/>
            <a:ext cx="3394071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165727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15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2A40125D-F800-4E64-A6F6-892198D2336A}"/>
              </a:ext>
            </a:extLst>
          </p:cNvPr>
          <p:cNvSpPr/>
          <p:nvPr userDrawn="1"/>
        </p:nvSpPr>
        <p:spPr>
          <a:xfrm>
            <a:off x="4572002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865840"/>
      </p:ext>
    </p:extLst>
  </p:cSld>
  <p:clrMapOvr>
    <a:masterClrMapping/>
  </p:clrMapOvr>
  <p:transition spd="slow"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ini Right Pictgure 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30479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84202" y="575841"/>
            <a:ext cx="3331093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93725" y="1227457"/>
            <a:ext cx="3331093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="" xmlns:a16="http://schemas.microsoft.com/office/drawing/2014/main" id="{5D725C3B-BB18-4065-AD8C-368007C45672}"/>
              </a:ext>
            </a:extLst>
          </p:cNvPr>
          <p:cNvSpPr/>
          <p:nvPr userDrawn="1"/>
        </p:nvSpPr>
        <p:spPr>
          <a:xfrm rot="10800000" flipV="1">
            <a:off x="4315849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563220"/>
      </p:ext>
    </p:extLst>
  </p:cSld>
  <p:clrMapOvr>
    <a:masterClrMapping/>
  </p:clrMapOvr>
  <p:transition spd="slow"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mple Portfolio Single Sh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5" y="1543049"/>
            <a:ext cx="3986742" cy="2756285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76A171F7-E4EC-44CD-83AD-B1EE6B8F79A6}"/>
              </a:ext>
            </a:extLst>
          </p:cNvPr>
          <p:cNvSpPr/>
          <p:nvPr userDrawn="1"/>
        </p:nvSpPr>
        <p:spPr>
          <a:xfrm rot="5400000" flipV="1">
            <a:off x="881702" y="4011358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696797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ini Portfolio in Brow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3922871" y="1686719"/>
            <a:ext cx="4598829" cy="2670969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02597A62-61BB-405E-B270-2D78F7A4F9B8}"/>
              </a:ext>
            </a:extLst>
          </p:cNvPr>
          <p:cNvSpPr/>
          <p:nvPr userDrawn="1"/>
        </p:nvSpPr>
        <p:spPr>
          <a:xfrm rot="5400000" flipV="1">
            <a:off x="4210848" y="406971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851192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ptop Portfolio Show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4667249" y="1943100"/>
            <a:ext cx="3107531" cy="194327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ED170797-B56D-4C87-9014-41AE71C35D9A}"/>
              </a:ext>
            </a:extLst>
          </p:cNvPr>
          <p:cNvSpPr/>
          <p:nvPr userDrawn="1"/>
        </p:nvSpPr>
        <p:spPr>
          <a:xfrm rot="5400000" flipV="1">
            <a:off x="4955226" y="3598396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626877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801096" y="4924370"/>
            <a:ext cx="20699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1000" b="0" spc="30" baseline="0" smtClean="0">
                <a:solidFill>
                  <a:schemeClr val="accent1"/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73653703"/>
      </p:ext>
    </p:extLst>
  </p:cSld>
  <p:clrMapOvr>
    <a:masterClrMapping/>
  </p:clrMapOvr>
  <p:transition spd="slow"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CD Portfolio Show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979246" y="1911986"/>
            <a:ext cx="2706929" cy="1628933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CFE1A2AC-5135-468B-9FF6-B44CA6DD4D66}"/>
              </a:ext>
            </a:extLst>
          </p:cNvPr>
          <p:cNvSpPr/>
          <p:nvPr userDrawn="1"/>
        </p:nvSpPr>
        <p:spPr>
          <a:xfrm rot="5400000" flipV="1">
            <a:off x="1267223" y="325294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352212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Phone Portfolio Showcase at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3986213" y="2021681"/>
            <a:ext cx="1216819" cy="2166938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38CEA4F1-E0B3-41AC-9FFF-D42749C82EFA}"/>
              </a:ext>
            </a:extLst>
          </p:cNvPr>
          <p:cNvSpPr/>
          <p:nvPr userDrawn="1"/>
        </p:nvSpPr>
        <p:spPr>
          <a:xfrm rot="5400000" flipV="1">
            <a:off x="4274190" y="390064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964350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Pad Portfolio Showcase a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48047" y="1804652"/>
            <a:ext cx="1573825" cy="2100597"/>
          </a:xfrm>
          <a:prstGeom prst="rect">
            <a:avLst/>
          </a:prstGeom>
          <a:noFill/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4673016" y="2437606"/>
            <a:ext cx="2107406" cy="1581944"/>
          </a:xfrm>
          <a:prstGeom prst="rect">
            <a:avLst/>
          </a:prstGeom>
          <a:noFill/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836644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Phone Portfolio Showcase a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723197" y="1925601"/>
            <a:ext cx="1216819" cy="2166938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522919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ull Portfolio in Brow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1057275" y="1771649"/>
            <a:ext cx="7029451" cy="337185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="" xmlns:a16="http://schemas.microsoft.com/office/drawing/2014/main" id="{EE36CCA3-557B-4E79-BB38-85B25F0337D1}"/>
              </a:ext>
            </a:extLst>
          </p:cNvPr>
          <p:cNvSpPr/>
          <p:nvPr userDrawn="1"/>
        </p:nvSpPr>
        <p:spPr>
          <a:xfrm rot="10800000" flipV="1">
            <a:off x="801124" y="1771649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495488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arious Project Show 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Placeholder 9"/>
          <p:cNvSpPr>
            <a:spLocks noGrp="1"/>
          </p:cNvSpPr>
          <p:nvPr userDrawn="1">
            <p:ph type="body" sz="quarter" idx="18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5" name="Text Placeholder 9"/>
          <p:cNvSpPr>
            <a:spLocks noGrp="1"/>
          </p:cNvSpPr>
          <p:nvPr userDrawn="1">
            <p:ph type="body" sz="quarter" idx="19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6" name="Straight Connector 45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594391" y="1543050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40" name="TextBox 39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42" name="Picture Placeholder 17"/>
          <p:cNvSpPr>
            <a:spLocks noGrp="1"/>
          </p:cNvSpPr>
          <p:nvPr>
            <p:ph type="pic" sz="quarter" idx="20"/>
          </p:nvPr>
        </p:nvSpPr>
        <p:spPr>
          <a:xfrm>
            <a:off x="4561555" y="1543050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47" name="Picture Placeholder 17"/>
          <p:cNvSpPr>
            <a:spLocks noGrp="1"/>
          </p:cNvSpPr>
          <p:nvPr>
            <p:ph type="pic" sz="quarter" idx="21"/>
          </p:nvPr>
        </p:nvSpPr>
        <p:spPr>
          <a:xfrm>
            <a:off x="2577973" y="2913398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60" name="Picture Placeholder 17"/>
          <p:cNvSpPr>
            <a:spLocks noGrp="1"/>
          </p:cNvSpPr>
          <p:nvPr>
            <p:ph type="pic" sz="quarter" idx="22"/>
          </p:nvPr>
        </p:nvSpPr>
        <p:spPr>
          <a:xfrm>
            <a:off x="6545137" y="2913398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5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7">
            <a:extLst>
              <a:ext uri="{FF2B5EF4-FFF2-40B4-BE49-F238E27FC236}">
                <a16:creationId xmlns="" xmlns:a16="http://schemas.microsoft.com/office/drawing/2014/main" id="{E27E2942-06C6-4FCA-BE07-30560DFE40B9}"/>
              </a:ext>
            </a:extLst>
          </p:cNvPr>
          <p:cNvSpPr/>
          <p:nvPr userDrawn="1"/>
        </p:nvSpPr>
        <p:spPr>
          <a:xfrm rot="5400000" flipV="1">
            <a:off x="2865950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7">
            <a:extLst>
              <a:ext uri="{FF2B5EF4-FFF2-40B4-BE49-F238E27FC236}">
                <a16:creationId xmlns="" xmlns:a16="http://schemas.microsoft.com/office/drawing/2014/main" id="{80ACE523-4F77-4002-80F5-F261F564B7DE}"/>
              </a:ext>
            </a:extLst>
          </p:cNvPr>
          <p:cNvSpPr/>
          <p:nvPr userDrawn="1"/>
        </p:nvSpPr>
        <p:spPr>
          <a:xfrm rot="5400000" flipV="1">
            <a:off x="6833114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7">
            <a:extLst>
              <a:ext uri="{FF2B5EF4-FFF2-40B4-BE49-F238E27FC236}">
                <a16:creationId xmlns="" xmlns:a16="http://schemas.microsoft.com/office/drawing/2014/main" id="{4560BA64-52D4-473A-8BB6-EDCB2AC820C6}"/>
              </a:ext>
            </a:extLst>
          </p:cNvPr>
          <p:cNvSpPr/>
          <p:nvPr userDrawn="1"/>
        </p:nvSpPr>
        <p:spPr>
          <a:xfrm rot="16200000" flipV="1">
            <a:off x="2033846" y="99892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7">
            <a:extLst>
              <a:ext uri="{FF2B5EF4-FFF2-40B4-BE49-F238E27FC236}">
                <a16:creationId xmlns="" xmlns:a16="http://schemas.microsoft.com/office/drawing/2014/main" id="{26B2C2DC-246F-4FF3-A223-B03974017915}"/>
              </a:ext>
            </a:extLst>
          </p:cNvPr>
          <p:cNvSpPr/>
          <p:nvPr userDrawn="1"/>
        </p:nvSpPr>
        <p:spPr>
          <a:xfrm rot="16200000" flipV="1">
            <a:off x="6001010" y="99892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850556"/>
      </p:ext>
    </p:extLst>
  </p:cSld>
  <p:clrMapOvr>
    <a:masterClrMapping/>
  </p:clrMapOvr>
  <p:transition spd="slow"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er Testimoni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Placeholder 9"/>
          <p:cNvSpPr>
            <a:spLocks noGrp="1"/>
          </p:cNvSpPr>
          <p:nvPr userDrawn="1">
            <p:ph type="body" sz="quarter" idx="18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5" name="Text Placeholder 9"/>
          <p:cNvSpPr>
            <a:spLocks noGrp="1"/>
          </p:cNvSpPr>
          <p:nvPr userDrawn="1">
            <p:ph type="body" sz="quarter" idx="19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6" name="Straight Connector 45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50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Picture Placeholder 9"/>
          <p:cNvSpPr>
            <a:spLocks noGrp="1"/>
          </p:cNvSpPr>
          <p:nvPr userDrawn="1">
            <p:ph type="pic" sz="quarter" idx="11"/>
          </p:nvPr>
        </p:nvSpPr>
        <p:spPr>
          <a:xfrm>
            <a:off x="591940" y="3128769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3" name="Picture Placeholder 9"/>
          <p:cNvSpPr>
            <a:spLocks noGrp="1"/>
          </p:cNvSpPr>
          <p:nvPr userDrawn="1">
            <p:ph type="pic" sz="quarter" idx="20"/>
          </p:nvPr>
        </p:nvSpPr>
        <p:spPr>
          <a:xfrm>
            <a:off x="3524298" y="3132337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4" name="Picture Placeholder 9"/>
          <p:cNvSpPr>
            <a:spLocks noGrp="1"/>
          </p:cNvSpPr>
          <p:nvPr userDrawn="1">
            <p:ph type="pic" sz="quarter" idx="21"/>
          </p:nvPr>
        </p:nvSpPr>
        <p:spPr>
          <a:xfrm>
            <a:off x="6426859" y="3132337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289483"/>
      </p:ext>
    </p:extLst>
  </p:cSld>
  <p:clrMapOvr>
    <a:masterClrMapping/>
  </p:clrMapOvr>
  <p:transition spd="slow"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Brea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663472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History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4189509" y="1590011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520359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1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907309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8110872" y="4936168"/>
            <a:ext cx="20699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1000" b="0" spc="3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20526287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History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520359" y="1590770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907309" y="1590770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5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4211734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8110872" y="4936168"/>
            <a:ext cx="20699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1000" b="0" spc="3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52056386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et Our Team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83617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248003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8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12389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9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576775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0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7411611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1" name="Picture Placeholder 9"/>
          <p:cNvSpPr>
            <a:spLocks noGrp="1"/>
          </p:cNvSpPr>
          <p:nvPr>
            <p:ph type="pic" sz="quarter" idx="16"/>
          </p:nvPr>
        </p:nvSpPr>
        <p:spPr>
          <a:xfrm>
            <a:off x="83617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2" name="Picture Placeholder 9"/>
          <p:cNvSpPr>
            <a:spLocks noGrp="1"/>
          </p:cNvSpPr>
          <p:nvPr>
            <p:ph type="pic" sz="quarter" idx="17"/>
          </p:nvPr>
        </p:nvSpPr>
        <p:spPr>
          <a:xfrm>
            <a:off x="248003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3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412389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4" name="Picture Placeholder 9"/>
          <p:cNvSpPr>
            <a:spLocks noGrp="1"/>
          </p:cNvSpPr>
          <p:nvPr>
            <p:ph type="pic" sz="quarter" idx="19"/>
          </p:nvPr>
        </p:nvSpPr>
        <p:spPr>
          <a:xfrm>
            <a:off x="576775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5" name="Picture Placeholder 9"/>
          <p:cNvSpPr>
            <a:spLocks noGrp="1"/>
          </p:cNvSpPr>
          <p:nvPr>
            <p:ph type="pic" sz="quarter" idx="20"/>
          </p:nvPr>
        </p:nvSpPr>
        <p:spPr>
          <a:xfrm>
            <a:off x="7411611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Text Placeholder 9"/>
          <p:cNvSpPr>
            <a:spLocks noGrp="1"/>
          </p:cNvSpPr>
          <p:nvPr>
            <p:ph type="body" sz="quarter" idx="2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4" name="Straight Connector 33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 userDrawn="1"/>
        </p:nvSpPr>
        <p:spPr>
          <a:xfrm>
            <a:off x="8110872" y="4936168"/>
            <a:ext cx="20699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1000" b="0" spc="3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13753822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Creative For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890059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53972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817887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792064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Rectangle 7">
            <a:extLst>
              <a:ext uri="{FF2B5EF4-FFF2-40B4-BE49-F238E27FC236}">
                <a16:creationId xmlns="" xmlns:a16="http://schemas.microsoft.com/office/drawing/2014/main" id="{FFDE9971-10A8-4074-B02E-1D52CD8D6862}"/>
              </a:ext>
            </a:extLst>
          </p:cNvPr>
          <p:cNvSpPr/>
          <p:nvPr userDrawn="1"/>
        </p:nvSpPr>
        <p:spPr>
          <a:xfrm rot="5400000" flipV="1">
            <a:off x="1178036" y="29115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="" xmlns:a16="http://schemas.microsoft.com/office/drawing/2014/main" id="{C0F81D1B-C245-4739-8B80-706EB2960960}"/>
              </a:ext>
            </a:extLst>
          </p:cNvPr>
          <p:cNvSpPr/>
          <p:nvPr userDrawn="1"/>
        </p:nvSpPr>
        <p:spPr>
          <a:xfrm rot="5400000" flipV="1">
            <a:off x="3141949" y="29115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7">
            <a:extLst>
              <a:ext uri="{FF2B5EF4-FFF2-40B4-BE49-F238E27FC236}">
                <a16:creationId xmlns="" xmlns:a16="http://schemas.microsoft.com/office/drawing/2014/main" id="{6C19A532-827B-4975-86B2-AA924D5BA890}"/>
              </a:ext>
            </a:extLst>
          </p:cNvPr>
          <p:cNvSpPr/>
          <p:nvPr userDrawn="1"/>
        </p:nvSpPr>
        <p:spPr>
          <a:xfrm rot="5400000" flipV="1">
            <a:off x="5105862" y="291157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7">
            <a:extLst>
              <a:ext uri="{FF2B5EF4-FFF2-40B4-BE49-F238E27FC236}">
                <a16:creationId xmlns="" xmlns:a16="http://schemas.microsoft.com/office/drawing/2014/main" id="{22CA6CBD-05FB-4C0D-B20D-5CC643109CE1}"/>
              </a:ext>
            </a:extLst>
          </p:cNvPr>
          <p:cNvSpPr/>
          <p:nvPr userDrawn="1"/>
        </p:nvSpPr>
        <p:spPr>
          <a:xfrm rot="5400000" flipV="1">
            <a:off x="7080041" y="291157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 userDrawn="1"/>
        </p:nvSpPr>
        <p:spPr>
          <a:xfrm>
            <a:off x="8110872" y="4936168"/>
            <a:ext cx="20699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1000" b="0" spc="3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52320553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6835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94" r:id="rId2"/>
    <p:sldLayoutId id="2147484007" r:id="rId3"/>
    <p:sldLayoutId id="2147483673" r:id="rId4"/>
    <p:sldLayoutId id="2147483674" r:id="rId5"/>
    <p:sldLayoutId id="2147483690" r:id="rId6"/>
    <p:sldLayoutId id="2147483691" r:id="rId7"/>
    <p:sldLayoutId id="2147483672" r:id="rId8"/>
    <p:sldLayoutId id="2147483693" r:id="rId9"/>
    <p:sldLayoutId id="2147483671" r:id="rId10"/>
    <p:sldLayoutId id="2147483675" r:id="rId11"/>
    <p:sldLayoutId id="2147483682" r:id="rId12"/>
    <p:sldLayoutId id="2147483687" r:id="rId13"/>
    <p:sldLayoutId id="2147483680" r:id="rId14"/>
    <p:sldLayoutId id="2147483676" r:id="rId15"/>
    <p:sldLayoutId id="2147483692" r:id="rId16"/>
    <p:sldLayoutId id="2147483679" r:id="rId17"/>
    <p:sldLayoutId id="2147483677" r:id="rId18"/>
    <p:sldLayoutId id="2147483683" r:id="rId19"/>
    <p:sldLayoutId id="2147483684" r:id="rId20"/>
    <p:sldLayoutId id="2147483685" r:id="rId21"/>
    <p:sldLayoutId id="2147483689" r:id="rId22"/>
    <p:sldLayoutId id="2147483686" r:id="rId23"/>
    <p:sldLayoutId id="2147483670" r:id="rId24"/>
    <p:sldLayoutId id="2147484006" r:id="rId25"/>
    <p:sldLayoutId id="2147483681" r:id="rId26"/>
    <p:sldLayoutId id="2147483678" r:id="rId27"/>
    <p:sldLayoutId id="2147483688" r:id="rId28"/>
    <p:sldLayoutId id="2147483669" r:id="rId29"/>
    <p:sldLayoutId id="2147483668" r:id="rId30"/>
    <p:sldLayoutId id="2147483715" r:id="rId31"/>
    <p:sldLayoutId id="2147483978" r:id="rId32"/>
    <p:sldLayoutId id="2147483979" r:id="rId33"/>
    <p:sldLayoutId id="2147483980" r:id="rId34"/>
    <p:sldLayoutId id="2147483981" r:id="rId35"/>
    <p:sldLayoutId id="2147483982" r:id="rId36"/>
    <p:sldLayoutId id="2147483983" r:id="rId37"/>
    <p:sldLayoutId id="2147483984" r:id="rId38"/>
    <p:sldLayoutId id="2147483985" r:id="rId39"/>
    <p:sldLayoutId id="2147483986" r:id="rId40"/>
    <p:sldLayoutId id="2147483987" r:id="rId41"/>
    <p:sldLayoutId id="2147483988" r:id="rId42"/>
    <p:sldLayoutId id="2147483989" r:id="rId43"/>
    <p:sldLayoutId id="2147483990" r:id="rId44"/>
    <p:sldLayoutId id="2147483991" r:id="rId45"/>
    <p:sldLayoutId id="2147483992" r:id="rId46"/>
    <p:sldLayoutId id="2147483993" r:id="rId47"/>
    <p:sldLayoutId id="2147483994" r:id="rId48"/>
    <p:sldLayoutId id="2147483995" r:id="rId49"/>
    <p:sldLayoutId id="2147483996" r:id="rId50"/>
    <p:sldLayoutId id="2147483997" r:id="rId51"/>
    <p:sldLayoutId id="2147483998" r:id="rId52"/>
    <p:sldLayoutId id="2147483999" r:id="rId53"/>
    <p:sldLayoutId id="2147484000" r:id="rId54"/>
    <p:sldLayoutId id="2147484001" r:id="rId55"/>
    <p:sldLayoutId id="2147484002" r:id="rId56"/>
    <p:sldLayoutId id="2147484003" r:id="rId57"/>
  </p:sldLayoutIdLst>
  <p:transition spd="slow">
    <p:fad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Relationship Id="rId6" Type="http://schemas.openxmlformats.org/officeDocument/2006/relationships/chart" Target="../charts/chart13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Relationship Id="rId4" Type="http://schemas.openxmlformats.org/officeDocument/2006/relationships/chart" Target="../charts/char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Relationship Id="rId5" Type="http://schemas.openxmlformats.org/officeDocument/2006/relationships/chart" Target="../charts/chart16.xml"/><Relationship Id="rId4" Type="http://schemas.openxmlformats.org/officeDocument/2006/relationships/chart" Target="../charts/char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4.xml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Relationship Id="rId4" Type="http://schemas.openxmlformats.org/officeDocument/2006/relationships/chart" Target="../charts/char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ė 8"/>
          <p:cNvGrpSpPr/>
          <p:nvPr/>
        </p:nvGrpSpPr>
        <p:grpSpPr>
          <a:xfrm>
            <a:off x="6724269" y="4441344"/>
            <a:ext cx="2077017" cy="495669"/>
            <a:chOff x="2061972" y="4088466"/>
            <a:chExt cx="2474976" cy="590640"/>
          </a:xfrm>
        </p:grpSpPr>
        <p:pic>
          <p:nvPicPr>
            <p:cNvPr id="6" name="Paveikslėlis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  <p:pic>
          <p:nvPicPr>
            <p:cNvPr id="12" name="Paveikslėlis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</p:grpSp>
      <p:grpSp>
        <p:nvGrpSpPr>
          <p:cNvPr id="4" name="Grupė 3"/>
          <p:cNvGrpSpPr/>
          <p:nvPr/>
        </p:nvGrpSpPr>
        <p:grpSpPr>
          <a:xfrm>
            <a:off x="-1" y="1431316"/>
            <a:ext cx="4305301" cy="1286438"/>
            <a:chOff x="0" y="774192"/>
            <a:chExt cx="3729222" cy="475488"/>
          </a:xfrm>
        </p:grpSpPr>
        <p:sp>
          <p:nvSpPr>
            <p:cNvPr id="26" name="Stačiakampis 25"/>
            <p:cNvSpPr/>
            <p:nvPr/>
          </p:nvSpPr>
          <p:spPr>
            <a:xfrm>
              <a:off x="0" y="774192"/>
              <a:ext cx="3395472" cy="475488"/>
            </a:xfrm>
            <a:prstGeom prst="rect">
              <a:avLst/>
            </a:prstGeom>
            <a:solidFill>
              <a:srgbClr val="E5938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lt-LT" sz="13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17843" y="807170"/>
              <a:ext cx="3511379" cy="40953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lt-LT" sz="2400" b="1" spc="50" dirty="0" smtClean="0">
                  <a:solidFill>
                    <a:prstClr val="white"/>
                  </a:solidFill>
                  <a:latin typeface="Arial"/>
                </a:rPr>
                <a:t>Partnerystės principo taikymo rengiant 2021-2027 m. IP vertinimas</a:t>
              </a:r>
              <a:endParaRPr kumimoji="0" lang="en-US" sz="2400" b="1" i="0" u="none" strike="noStrike" kern="1200" cap="none" spc="5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pic>
        <p:nvPicPr>
          <p:cNvPr id="5" name="Paveikslėlis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7198" y="180018"/>
            <a:ext cx="3993847" cy="3789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8518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ė 8"/>
          <p:cNvGrpSpPr/>
          <p:nvPr/>
        </p:nvGrpSpPr>
        <p:grpSpPr>
          <a:xfrm>
            <a:off x="703326" y="4328543"/>
            <a:ext cx="2077017" cy="495669"/>
            <a:chOff x="2061972" y="4088466"/>
            <a:chExt cx="2474976" cy="590640"/>
          </a:xfrm>
        </p:grpSpPr>
        <p:pic>
          <p:nvPicPr>
            <p:cNvPr id="6" name="Paveikslėlis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  <p:pic>
          <p:nvPicPr>
            <p:cNvPr id="12" name="Paveikslėlis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</p:grpSp>
      <p:sp>
        <p:nvSpPr>
          <p:cNvPr id="15" name="Struktūrinė schema: procesas 14"/>
          <p:cNvSpPr/>
          <p:nvPr/>
        </p:nvSpPr>
        <p:spPr>
          <a:xfrm>
            <a:off x="0" y="193016"/>
            <a:ext cx="3234906" cy="591988"/>
          </a:xfrm>
          <a:prstGeom prst="flowChartProcess">
            <a:avLst/>
          </a:prstGeom>
          <a:solidFill>
            <a:srgbClr val="E593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b="1" dirty="0">
                <a:solidFill>
                  <a:schemeClr val="bg1"/>
                </a:solidFill>
              </a:rPr>
              <a:t>Ministerijos. Ištekliai ir informacija</a:t>
            </a:r>
          </a:p>
        </p:txBody>
      </p:sp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1493183705"/>
              </p:ext>
            </p:extLst>
          </p:nvPr>
        </p:nvGraphicFramePr>
        <p:xfrm>
          <a:off x="3403480" y="1313352"/>
          <a:ext cx="2559529" cy="2216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577806" y="634236"/>
            <a:ext cx="3399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 dirty="0" smtClean="0">
                <a:solidFill>
                  <a:schemeClr val="bg1"/>
                </a:solidFill>
              </a:rPr>
              <a:t>Ministerija konsultacijoms naudojo Partnerystės principo taikymo gaires:</a:t>
            </a:r>
            <a:endParaRPr lang="lt-LT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3" name="Diagrama 12"/>
          <p:cNvGraphicFramePr/>
          <p:nvPr>
            <p:extLst>
              <p:ext uri="{D42A27DB-BD31-4B8C-83A1-F6EECF244321}">
                <p14:modId xmlns:p14="http://schemas.microsoft.com/office/powerpoint/2010/main" val="3857234273"/>
              </p:ext>
            </p:extLst>
          </p:nvPr>
        </p:nvGraphicFramePr>
        <p:xfrm>
          <a:off x="5277479" y="1292104"/>
          <a:ext cx="2922287" cy="1971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5" name="Tiesioji jungtis 4"/>
          <p:cNvCxnSpPr/>
          <p:nvPr/>
        </p:nvCxnSpPr>
        <p:spPr>
          <a:xfrm>
            <a:off x="5393356" y="2830853"/>
            <a:ext cx="1341911" cy="17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Tiesioji jungtis 15"/>
          <p:cNvCxnSpPr/>
          <p:nvPr/>
        </p:nvCxnSpPr>
        <p:spPr>
          <a:xfrm flipV="1">
            <a:off x="4683245" y="1530505"/>
            <a:ext cx="2052022" cy="4552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Diagrama 16"/>
          <p:cNvGraphicFramePr/>
          <p:nvPr>
            <p:extLst>
              <p:ext uri="{D42A27DB-BD31-4B8C-83A1-F6EECF244321}">
                <p14:modId xmlns:p14="http://schemas.microsoft.com/office/powerpoint/2010/main" val="957104055"/>
              </p:ext>
            </p:extLst>
          </p:nvPr>
        </p:nvGraphicFramePr>
        <p:xfrm>
          <a:off x="152401" y="1980102"/>
          <a:ext cx="3425406" cy="2216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18" name="Tiesioji jungtis 17"/>
          <p:cNvCxnSpPr/>
          <p:nvPr/>
        </p:nvCxnSpPr>
        <p:spPr>
          <a:xfrm flipV="1">
            <a:off x="1876425" y="1576027"/>
            <a:ext cx="2806820" cy="66675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Tiesioji jungtis 19"/>
          <p:cNvCxnSpPr/>
          <p:nvPr/>
        </p:nvCxnSpPr>
        <p:spPr>
          <a:xfrm flipV="1">
            <a:off x="1876425" y="3259303"/>
            <a:ext cx="2806820" cy="67892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91681" y="1252861"/>
            <a:ext cx="33993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 dirty="0">
                <a:solidFill>
                  <a:schemeClr val="bg1"/>
                </a:solidFill>
              </a:rPr>
              <a:t>Gairės padėjo užtikrinti geresnę bendradarbiavimo su partneriais proceso </a:t>
            </a:r>
            <a:r>
              <a:rPr lang="lt-LT" sz="1200" b="1" dirty="0" smtClean="0">
                <a:solidFill>
                  <a:schemeClr val="bg1"/>
                </a:solidFill>
              </a:rPr>
              <a:t>kokybę:</a:t>
            </a:r>
            <a:endParaRPr lang="lt-LT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0788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  <p:bldGraphic spid="17" grpId="0">
        <p:bldAsOne/>
      </p:bldGraphic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ė 8"/>
          <p:cNvGrpSpPr/>
          <p:nvPr/>
        </p:nvGrpSpPr>
        <p:grpSpPr>
          <a:xfrm>
            <a:off x="703326" y="4328543"/>
            <a:ext cx="2077017" cy="495669"/>
            <a:chOff x="2061972" y="4088466"/>
            <a:chExt cx="2474976" cy="590640"/>
          </a:xfrm>
        </p:grpSpPr>
        <p:pic>
          <p:nvPicPr>
            <p:cNvPr id="6" name="Paveikslėlis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  <p:pic>
          <p:nvPicPr>
            <p:cNvPr id="12" name="Paveikslėlis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</p:grpSp>
      <p:sp>
        <p:nvSpPr>
          <p:cNvPr id="15" name="Struktūrinė schema: procesas 14"/>
          <p:cNvSpPr/>
          <p:nvPr/>
        </p:nvSpPr>
        <p:spPr>
          <a:xfrm>
            <a:off x="0" y="193016"/>
            <a:ext cx="3234906" cy="591988"/>
          </a:xfrm>
          <a:prstGeom prst="flowChartProcess">
            <a:avLst/>
          </a:prstGeom>
          <a:solidFill>
            <a:srgbClr val="E593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b="1" dirty="0" smtClean="0">
                <a:solidFill>
                  <a:schemeClr val="bg1"/>
                </a:solidFill>
              </a:rPr>
              <a:t>Kryžminis partnerystės nuostatų vertinimas. </a:t>
            </a:r>
            <a:r>
              <a:rPr lang="en-GB" sz="1200" b="1" dirty="0" err="1" smtClean="0">
                <a:solidFill>
                  <a:schemeClr val="bg1"/>
                </a:solidFill>
              </a:rPr>
              <a:t>Komunikacija</a:t>
            </a:r>
            <a:endParaRPr lang="lt-LT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716989129"/>
              </p:ext>
            </p:extLst>
          </p:nvPr>
        </p:nvGraphicFramePr>
        <p:xfrm>
          <a:off x="2732396" y="985743"/>
          <a:ext cx="5457407" cy="334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Stačiakampis 6"/>
          <p:cNvSpPr/>
          <p:nvPr/>
        </p:nvSpPr>
        <p:spPr>
          <a:xfrm>
            <a:off x="396815" y="1205003"/>
            <a:ext cx="194957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err="1" smtClean="0">
                <a:solidFill>
                  <a:schemeClr val="bg1"/>
                </a:solidFill>
              </a:rPr>
              <a:t>Konsultacijos</a:t>
            </a:r>
            <a:r>
              <a:rPr lang="lt-LT" b="1" dirty="0" smtClean="0">
                <a:solidFill>
                  <a:schemeClr val="bg1"/>
                </a:solidFill>
              </a:rPr>
              <a:t>e</a:t>
            </a:r>
            <a:r>
              <a:rPr lang="en-GB" b="1" dirty="0" smtClean="0">
                <a:solidFill>
                  <a:schemeClr val="bg1"/>
                </a:solidFill>
              </a:rPr>
              <a:t> </a:t>
            </a:r>
            <a:r>
              <a:rPr lang="en-GB" b="1" dirty="0" err="1" smtClean="0">
                <a:solidFill>
                  <a:schemeClr val="bg1"/>
                </a:solidFill>
              </a:rPr>
              <a:t>bu</a:t>
            </a:r>
            <a:r>
              <a:rPr lang="lt-LT" b="1" dirty="0" smtClean="0">
                <a:solidFill>
                  <a:schemeClr val="bg1"/>
                </a:solidFill>
              </a:rPr>
              <a:t>v</a:t>
            </a:r>
            <a:r>
              <a:rPr lang="en-GB" b="1" dirty="0" smtClean="0">
                <a:solidFill>
                  <a:schemeClr val="bg1"/>
                </a:solidFill>
              </a:rPr>
              <a:t>o </a:t>
            </a:r>
            <a:r>
              <a:rPr lang="en-GB" b="1" dirty="0" err="1" smtClean="0">
                <a:solidFill>
                  <a:schemeClr val="bg1"/>
                </a:solidFill>
              </a:rPr>
              <a:t>ai</a:t>
            </a:r>
            <a:r>
              <a:rPr lang="lt-LT" b="1" dirty="0" err="1" smtClean="0">
                <a:solidFill>
                  <a:schemeClr val="bg1"/>
                </a:solidFill>
              </a:rPr>
              <a:t>škiai</a:t>
            </a:r>
            <a:r>
              <a:rPr lang="lt-LT" b="1" dirty="0" smtClean="0">
                <a:solidFill>
                  <a:schemeClr val="bg1"/>
                </a:solidFill>
              </a:rPr>
              <a:t> apibrėžta ir iškomunikuota sprendžiama problema ir konsultacijos tikslas</a:t>
            </a:r>
            <a:r>
              <a:rPr lang="lt-LT" dirty="0" smtClean="0">
                <a:solidFill>
                  <a:schemeClr val="bg1"/>
                </a:solidFill>
              </a:rPr>
              <a:t>:</a:t>
            </a:r>
            <a:endParaRPr lang="lt-LT" dirty="0">
              <a:solidFill>
                <a:schemeClr val="bg1"/>
              </a:solidFill>
            </a:endParaRPr>
          </a:p>
        </p:txBody>
      </p:sp>
      <p:cxnSp>
        <p:nvCxnSpPr>
          <p:cNvPr id="10" name="Tiesioji jungtis 9"/>
          <p:cNvCxnSpPr/>
          <p:nvPr/>
        </p:nvCxnSpPr>
        <p:spPr>
          <a:xfrm>
            <a:off x="3534392" y="1442841"/>
            <a:ext cx="2130137" cy="1809997"/>
          </a:xfrm>
          <a:prstGeom prst="line">
            <a:avLst/>
          </a:prstGeom>
          <a:ln w="38100">
            <a:solidFill>
              <a:srgbClr val="E593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Laisva forma 7"/>
          <p:cNvSpPr/>
          <p:nvPr/>
        </p:nvSpPr>
        <p:spPr>
          <a:xfrm>
            <a:off x="3841219" y="1376272"/>
            <a:ext cx="2066307" cy="1853816"/>
          </a:xfrm>
          <a:custGeom>
            <a:avLst/>
            <a:gdLst>
              <a:gd name="connsiteX0" fmla="*/ 0 w 2066307"/>
              <a:gd name="connsiteY0" fmla="*/ 1830066 h 1853816"/>
              <a:gd name="connsiteX1" fmla="*/ 653143 w 2066307"/>
              <a:gd name="connsiteY1" fmla="*/ 48767 h 1853816"/>
              <a:gd name="connsiteX2" fmla="*/ 1353787 w 2066307"/>
              <a:gd name="connsiteY2" fmla="*/ 618783 h 1853816"/>
              <a:gd name="connsiteX3" fmla="*/ 2066307 w 2066307"/>
              <a:gd name="connsiteY3" fmla="*/ 1853816 h 1853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66307" h="1853816">
                <a:moveTo>
                  <a:pt x="0" y="1830066"/>
                </a:moveTo>
                <a:cubicBezTo>
                  <a:pt x="213756" y="1040356"/>
                  <a:pt x="427512" y="250647"/>
                  <a:pt x="653143" y="48767"/>
                </a:cubicBezTo>
                <a:cubicBezTo>
                  <a:pt x="878774" y="-153114"/>
                  <a:pt x="1118260" y="317942"/>
                  <a:pt x="1353787" y="618783"/>
                </a:cubicBezTo>
                <a:cubicBezTo>
                  <a:pt x="1589314" y="919624"/>
                  <a:pt x="1827810" y="1386720"/>
                  <a:pt x="2066307" y="1853816"/>
                </a:cubicBezTo>
              </a:path>
            </a:pathLst>
          </a:cu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3" name="Laisva forma 12"/>
          <p:cNvSpPr/>
          <p:nvPr/>
        </p:nvSpPr>
        <p:spPr>
          <a:xfrm>
            <a:off x="3743864" y="1558252"/>
            <a:ext cx="2769079" cy="1814676"/>
          </a:xfrm>
          <a:custGeom>
            <a:avLst/>
            <a:gdLst>
              <a:gd name="connsiteX0" fmla="*/ 0 w 2769079"/>
              <a:gd name="connsiteY0" fmla="*/ 1814676 h 1814676"/>
              <a:gd name="connsiteX1" fmla="*/ 690113 w 2769079"/>
              <a:gd name="connsiteY1" fmla="*/ 900276 h 1814676"/>
              <a:gd name="connsiteX2" fmla="*/ 1388853 w 2769079"/>
              <a:gd name="connsiteY2" fmla="*/ 1366103 h 1814676"/>
              <a:gd name="connsiteX3" fmla="*/ 2053087 w 2769079"/>
              <a:gd name="connsiteY3" fmla="*/ 3129 h 1814676"/>
              <a:gd name="connsiteX4" fmla="*/ 2769079 w 2769079"/>
              <a:gd name="connsiteY4" fmla="*/ 1814676 h 1814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69079" h="1814676">
                <a:moveTo>
                  <a:pt x="0" y="1814676"/>
                </a:moveTo>
                <a:cubicBezTo>
                  <a:pt x="229319" y="1394857"/>
                  <a:pt x="458638" y="975038"/>
                  <a:pt x="690113" y="900276"/>
                </a:cubicBezTo>
                <a:cubicBezTo>
                  <a:pt x="921588" y="825514"/>
                  <a:pt x="1161691" y="1515627"/>
                  <a:pt x="1388853" y="1366103"/>
                </a:cubicBezTo>
                <a:cubicBezTo>
                  <a:pt x="1616015" y="1216579"/>
                  <a:pt x="1823049" y="-71633"/>
                  <a:pt x="2053087" y="3129"/>
                </a:cubicBezTo>
                <a:cubicBezTo>
                  <a:pt x="2283125" y="77891"/>
                  <a:pt x="2526102" y="946283"/>
                  <a:pt x="2769079" y="1814676"/>
                </a:cubicBezTo>
              </a:path>
            </a:pathLst>
          </a:cu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918064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ė 8"/>
          <p:cNvGrpSpPr/>
          <p:nvPr/>
        </p:nvGrpSpPr>
        <p:grpSpPr>
          <a:xfrm>
            <a:off x="703326" y="4328543"/>
            <a:ext cx="2077017" cy="495669"/>
            <a:chOff x="2061972" y="4088466"/>
            <a:chExt cx="2474976" cy="590640"/>
          </a:xfrm>
        </p:grpSpPr>
        <p:pic>
          <p:nvPicPr>
            <p:cNvPr id="6" name="Paveikslėlis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  <p:pic>
          <p:nvPicPr>
            <p:cNvPr id="12" name="Paveikslėlis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</p:grpSp>
      <p:sp>
        <p:nvSpPr>
          <p:cNvPr id="15" name="Struktūrinė schema: procesas 14"/>
          <p:cNvSpPr/>
          <p:nvPr/>
        </p:nvSpPr>
        <p:spPr>
          <a:xfrm>
            <a:off x="0" y="193016"/>
            <a:ext cx="3234906" cy="591988"/>
          </a:xfrm>
          <a:prstGeom prst="flowChartProcess">
            <a:avLst/>
          </a:prstGeom>
          <a:solidFill>
            <a:srgbClr val="E593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b="1" dirty="0" smtClean="0">
                <a:solidFill>
                  <a:schemeClr val="bg1"/>
                </a:solidFill>
              </a:rPr>
              <a:t>Kryžminis partnerystės nuostatų vertinimas. Komunikacija</a:t>
            </a:r>
            <a:endParaRPr lang="lt-LT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493776969"/>
              </p:ext>
            </p:extLst>
          </p:nvPr>
        </p:nvGraphicFramePr>
        <p:xfrm>
          <a:off x="153099" y="1440613"/>
          <a:ext cx="4617310" cy="2758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Stačiakampis 16"/>
          <p:cNvSpPr/>
          <p:nvPr/>
        </p:nvSpPr>
        <p:spPr>
          <a:xfrm>
            <a:off x="85060" y="974170"/>
            <a:ext cx="3934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 err="1" smtClean="0">
                <a:solidFill>
                  <a:schemeClr val="bg1"/>
                </a:solidFill>
              </a:rPr>
              <a:t>Konsultacijos</a:t>
            </a:r>
            <a:r>
              <a:rPr lang="lt-LT" sz="1200" b="1" dirty="0" smtClean="0">
                <a:solidFill>
                  <a:schemeClr val="bg1"/>
                </a:solidFill>
              </a:rPr>
              <a:t>e</a:t>
            </a:r>
            <a:r>
              <a:rPr lang="en-GB" sz="1200" b="1" dirty="0" smtClean="0">
                <a:solidFill>
                  <a:schemeClr val="bg1"/>
                </a:solidFill>
              </a:rPr>
              <a:t> </a:t>
            </a:r>
            <a:r>
              <a:rPr lang="en-GB" sz="1200" b="1" dirty="0" err="1" smtClean="0">
                <a:solidFill>
                  <a:schemeClr val="bg1"/>
                </a:solidFill>
              </a:rPr>
              <a:t>bu</a:t>
            </a:r>
            <a:r>
              <a:rPr lang="lt-LT" sz="1200" b="1" dirty="0" smtClean="0">
                <a:solidFill>
                  <a:schemeClr val="bg1"/>
                </a:solidFill>
              </a:rPr>
              <a:t>v</a:t>
            </a:r>
            <a:r>
              <a:rPr lang="en-GB" sz="1200" b="1" dirty="0" smtClean="0">
                <a:solidFill>
                  <a:schemeClr val="bg1"/>
                </a:solidFill>
              </a:rPr>
              <a:t>o </a:t>
            </a:r>
            <a:r>
              <a:rPr lang="en-GB" sz="1200" b="1" dirty="0" err="1" smtClean="0">
                <a:solidFill>
                  <a:schemeClr val="bg1"/>
                </a:solidFill>
              </a:rPr>
              <a:t>pateikiama</a:t>
            </a:r>
            <a:r>
              <a:rPr lang="en-GB" sz="1200" b="1" dirty="0" smtClean="0">
                <a:solidFill>
                  <a:schemeClr val="bg1"/>
                </a:solidFill>
              </a:rPr>
              <a:t> </a:t>
            </a:r>
            <a:r>
              <a:rPr lang="en-GB" sz="1200" b="1" dirty="0" err="1" smtClean="0">
                <a:solidFill>
                  <a:schemeClr val="bg1"/>
                </a:solidFill>
              </a:rPr>
              <a:t>pakankamai</a:t>
            </a:r>
            <a:r>
              <a:rPr lang="en-GB" sz="1200" b="1" dirty="0" smtClean="0">
                <a:solidFill>
                  <a:schemeClr val="bg1"/>
                </a:solidFill>
              </a:rPr>
              <a:t> </a:t>
            </a:r>
            <a:r>
              <a:rPr lang="en-GB" sz="1200" b="1" dirty="0" err="1" smtClean="0">
                <a:solidFill>
                  <a:schemeClr val="bg1"/>
                </a:solidFill>
              </a:rPr>
              <a:t>su</a:t>
            </a:r>
            <a:r>
              <a:rPr lang="en-GB" sz="1200" b="1" dirty="0" smtClean="0">
                <a:solidFill>
                  <a:schemeClr val="bg1"/>
                </a:solidFill>
              </a:rPr>
              <a:t> </a:t>
            </a:r>
            <a:r>
              <a:rPr lang="en-GB" sz="1200" b="1" dirty="0" err="1" smtClean="0">
                <a:solidFill>
                  <a:schemeClr val="bg1"/>
                </a:solidFill>
              </a:rPr>
              <a:t>konsultacij</a:t>
            </a:r>
            <a:r>
              <a:rPr lang="lt-LT" sz="1200" b="1" dirty="0" smtClean="0">
                <a:solidFill>
                  <a:schemeClr val="bg1"/>
                </a:solidFill>
              </a:rPr>
              <a:t>ų turiniu susijusios tiesioginės </a:t>
            </a:r>
            <a:r>
              <a:rPr lang="lt-LT" sz="1200" b="1" dirty="0" err="1" smtClean="0">
                <a:solidFill>
                  <a:schemeClr val="bg1"/>
                </a:solidFill>
              </a:rPr>
              <a:t>info</a:t>
            </a:r>
            <a:r>
              <a:rPr lang="lt-LT" sz="1200" b="1" dirty="0" smtClean="0">
                <a:solidFill>
                  <a:schemeClr val="bg1"/>
                </a:solidFill>
              </a:rPr>
              <a:t>:</a:t>
            </a:r>
            <a:endParaRPr lang="lt-LT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441070000"/>
              </p:ext>
            </p:extLst>
          </p:nvPr>
        </p:nvGraphicFramePr>
        <p:xfrm>
          <a:off x="4865297" y="1495246"/>
          <a:ext cx="3766870" cy="2678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Stačiakampis 10"/>
          <p:cNvSpPr/>
          <p:nvPr/>
        </p:nvSpPr>
        <p:spPr>
          <a:xfrm>
            <a:off x="4974565" y="974170"/>
            <a:ext cx="38157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1200" b="1" dirty="0">
                <a:solidFill>
                  <a:schemeClr val="bg1"/>
                </a:solidFill>
              </a:rPr>
              <a:t>Konsultacijose buvo suteikta pakankamai laiko susipažinti su konsultacijų </a:t>
            </a:r>
            <a:r>
              <a:rPr lang="lt-LT" sz="1200" b="1" dirty="0" smtClean="0">
                <a:solidFill>
                  <a:schemeClr val="bg1"/>
                </a:solidFill>
              </a:rPr>
              <a:t>turiniu:</a:t>
            </a:r>
            <a:endParaRPr lang="lt-LT" sz="1200" b="1" dirty="0">
              <a:solidFill>
                <a:schemeClr val="bg1"/>
              </a:solidFill>
            </a:endParaRPr>
          </a:p>
        </p:txBody>
      </p:sp>
      <p:sp>
        <p:nvSpPr>
          <p:cNvPr id="8" name="Laisva forma 7"/>
          <p:cNvSpPr/>
          <p:nvPr/>
        </p:nvSpPr>
        <p:spPr>
          <a:xfrm>
            <a:off x="812042" y="1712794"/>
            <a:ext cx="1828800" cy="1748497"/>
          </a:xfrm>
          <a:custGeom>
            <a:avLst/>
            <a:gdLst>
              <a:gd name="connsiteX0" fmla="*/ 0 w 1828800"/>
              <a:gd name="connsiteY0" fmla="*/ 0 h 1748497"/>
              <a:gd name="connsiteX1" fmla="*/ 545910 w 1828800"/>
              <a:gd name="connsiteY1" fmla="*/ 1528549 h 1748497"/>
              <a:gd name="connsiteX2" fmla="*/ 1828800 w 1828800"/>
              <a:gd name="connsiteY2" fmla="*/ 1705970 h 1748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8800" h="1748497">
                <a:moveTo>
                  <a:pt x="0" y="0"/>
                </a:moveTo>
                <a:cubicBezTo>
                  <a:pt x="120555" y="622110"/>
                  <a:pt x="241110" y="1244221"/>
                  <a:pt x="545910" y="1528549"/>
                </a:cubicBezTo>
                <a:cubicBezTo>
                  <a:pt x="850710" y="1812877"/>
                  <a:pt x="1339755" y="1759423"/>
                  <a:pt x="1828800" y="1705970"/>
                </a:cubicBezTo>
              </a:path>
            </a:pathLst>
          </a:custGeom>
          <a:noFill/>
          <a:ln w="28575">
            <a:solidFill>
              <a:srgbClr val="E59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3" name="Laisva forma 12"/>
          <p:cNvSpPr/>
          <p:nvPr/>
        </p:nvSpPr>
        <p:spPr>
          <a:xfrm>
            <a:off x="948519" y="2730211"/>
            <a:ext cx="2374711" cy="716213"/>
          </a:xfrm>
          <a:custGeom>
            <a:avLst/>
            <a:gdLst>
              <a:gd name="connsiteX0" fmla="*/ 2374711 w 2374711"/>
              <a:gd name="connsiteY0" fmla="*/ 483837 h 716213"/>
              <a:gd name="connsiteX1" fmla="*/ 1774209 w 2374711"/>
              <a:gd name="connsiteY1" fmla="*/ 6165 h 716213"/>
              <a:gd name="connsiteX2" fmla="*/ 1201003 w 2374711"/>
              <a:gd name="connsiteY2" fmla="*/ 245001 h 716213"/>
              <a:gd name="connsiteX3" fmla="*/ 655093 w 2374711"/>
              <a:gd name="connsiteY3" fmla="*/ 709025 h 716213"/>
              <a:gd name="connsiteX4" fmla="*/ 0 w 2374711"/>
              <a:gd name="connsiteY4" fmla="*/ 483837 h 716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74711" h="716213">
                <a:moveTo>
                  <a:pt x="2374711" y="483837"/>
                </a:moveTo>
                <a:cubicBezTo>
                  <a:pt x="2172269" y="264904"/>
                  <a:pt x="1969827" y="45971"/>
                  <a:pt x="1774209" y="6165"/>
                </a:cubicBezTo>
                <a:cubicBezTo>
                  <a:pt x="1578591" y="-33641"/>
                  <a:pt x="1387522" y="127858"/>
                  <a:pt x="1201003" y="245001"/>
                </a:cubicBezTo>
                <a:cubicBezTo>
                  <a:pt x="1014484" y="362144"/>
                  <a:pt x="855260" y="669219"/>
                  <a:pt x="655093" y="709025"/>
                </a:cubicBezTo>
                <a:cubicBezTo>
                  <a:pt x="454926" y="748831"/>
                  <a:pt x="227463" y="616334"/>
                  <a:pt x="0" y="483837"/>
                </a:cubicBezTo>
              </a:path>
            </a:pathLst>
          </a:cu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6" name="Laisva forma 15"/>
          <p:cNvSpPr/>
          <p:nvPr/>
        </p:nvSpPr>
        <p:spPr>
          <a:xfrm>
            <a:off x="1057701" y="2347415"/>
            <a:ext cx="1862920" cy="1073094"/>
          </a:xfrm>
          <a:custGeom>
            <a:avLst/>
            <a:gdLst>
              <a:gd name="connsiteX0" fmla="*/ 0 w 1862920"/>
              <a:gd name="connsiteY0" fmla="*/ 660941 h 1017528"/>
              <a:gd name="connsiteX1" fmla="*/ 600502 w 1862920"/>
              <a:gd name="connsiteY1" fmla="*/ 988488 h 1017528"/>
              <a:gd name="connsiteX2" fmla="*/ 1214651 w 1862920"/>
              <a:gd name="connsiteY2" fmla="*/ 5849 h 1017528"/>
              <a:gd name="connsiteX3" fmla="*/ 1862920 w 1862920"/>
              <a:gd name="connsiteY3" fmla="*/ 654118 h 1017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2920" h="1017528">
                <a:moveTo>
                  <a:pt x="0" y="660941"/>
                </a:moveTo>
                <a:cubicBezTo>
                  <a:pt x="199030" y="879305"/>
                  <a:pt x="398060" y="1097670"/>
                  <a:pt x="600502" y="988488"/>
                </a:cubicBezTo>
                <a:cubicBezTo>
                  <a:pt x="802944" y="879306"/>
                  <a:pt x="1004248" y="61577"/>
                  <a:pt x="1214651" y="5849"/>
                </a:cubicBezTo>
                <a:cubicBezTo>
                  <a:pt x="1425054" y="-49879"/>
                  <a:pt x="1643987" y="302119"/>
                  <a:pt x="1862920" y="654118"/>
                </a:cubicBezTo>
              </a:path>
            </a:pathLst>
          </a:custGeom>
          <a:noFill/>
          <a:ln w="285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8" name="Laisva forma 17"/>
          <p:cNvSpPr/>
          <p:nvPr/>
        </p:nvSpPr>
        <p:spPr>
          <a:xfrm>
            <a:off x="5506872" y="2197290"/>
            <a:ext cx="2531659" cy="1139588"/>
          </a:xfrm>
          <a:custGeom>
            <a:avLst/>
            <a:gdLst>
              <a:gd name="connsiteX0" fmla="*/ 0 w 2531659"/>
              <a:gd name="connsiteY0" fmla="*/ 0 h 1139588"/>
              <a:gd name="connsiteX1" fmla="*/ 627797 w 2531659"/>
              <a:gd name="connsiteY1" fmla="*/ 730155 h 1139588"/>
              <a:gd name="connsiteX2" fmla="*/ 1276065 w 2531659"/>
              <a:gd name="connsiteY2" fmla="*/ 784746 h 1139588"/>
              <a:gd name="connsiteX3" fmla="*/ 2531659 w 2531659"/>
              <a:gd name="connsiteY3" fmla="*/ 1139588 h 113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31659" h="1139588">
                <a:moveTo>
                  <a:pt x="0" y="0"/>
                </a:moveTo>
                <a:cubicBezTo>
                  <a:pt x="207560" y="299682"/>
                  <a:pt x="415120" y="599364"/>
                  <a:pt x="627797" y="730155"/>
                </a:cubicBezTo>
                <a:cubicBezTo>
                  <a:pt x="840474" y="860946"/>
                  <a:pt x="958755" y="716507"/>
                  <a:pt x="1276065" y="784746"/>
                </a:cubicBezTo>
                <a:cubicBezTo>
                  <a:pt x="1593375" y="852985"/>
                  <a:pt x="2062517" y="996286"/>
                  <a:pt x="2531659" y="1139588"/>
                </a:cubicBezTo>
              </a:path>
            </a:pathLst>
          </a:custGeom>
          <a:noFill/>
          <a:ln w="28575">
            <a:solidFill>
              <a:srgbClr val="E59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9" name="Laisva forma 18"/>
          <p:cNvSpPr/>
          <p:nvPr/>
        </p:nvSpPr>
        <p:spPr>
          <a:xfrm>
            <a:off x="5656997" y="2587042"/>
            <a:ext cx="2531660" cy="838546"/>
          </a:xfrm>
          <a:custGeom>
            <a:avLst/>
            <a:gdLst>
              <a:gd name="connsiteX0" fmla="*/ 0 w 2531660"/>
              <a:gd name="connsiteY0" fmla="*/ 832514 h 832514"/>
              <a:gd name="connsiteX1" fmla="*/ 614149 w 2531660"/>
              <a:gd name="connsiteY1" fmla="*/ 539087 h 832514"/>
              <a:gd name="connsiteX2" fmla="*/ 1289713 w 2531660"/>
              <a:gd name="connsiteY2" fmla="*/ 1 h 832514"/>
              <a:gd name="connsiteX3" fmla="*/ 1883391 w 2531660"/>
              <a:gd name="connsiteY3" fmla="*/ 532263 h 832514"/>
              <a:gd name="connsiteX4" fmla="*/ 2531660 w 2531660"/>
              <a:gd name="connsiteY4" fmla="*/ 259308 h 832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1660" h="832514">
                <a:moveTo>
                  <a:pt x="0" y="832514"/>
                </a:moveTo>
                <a:cubicBezTo>
                  <a:pt x="199598" y="755176"/>
                  <a:pt x="399197" y="677839"/>
                  <a:pt x="614149" y="539087"/>
                </a:cubicBezTo>
                <a:cubicBezTo>
                  <a:pt x="829101" y="400335"/>
                  <a:pt x="1078173" y="1138"/>
                  <a:pt x="1289713" y="1"/>
                </a:cubicBezTo>
                <a:cubicBezTo>
                  <a:pt x="1501253" y="-1136"/>
                  <a:pt x="1676400" y="489045"/>
                  <a:pt x="1883391" y="532263"/>
                </a:cubicBezTo>
                <a:cubicBezTo>
                  <a:pt x="2090382" y="575481"/>
                  <a:pt x="2311021" y="417394"/>
                  <a:pt x="2531660" y="259308"/>
                </a:cubicBezTo>
              </a:path>
            </a:pathLst>
          </a:cu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1" name="Laisva forma 20"/>
          <p:cNvSpPr/>
          <p:nvPr/>
        </p:nvSpPr>
        <p:spPr>
          <a:xfrm>
            <a:off x="6414448" y="1765038"/>
            <a:ext cx="1931158" cy="1585487"/>
          </a:xfrm>
          <a:custGeom>
            <a:avLst/>
            <a:gdLst>
              <a:gd name="connsiteX0" fmla="*/ 0 w 1931158"/>
              <a:gd name="connsiteY0" fmla="*/ 800741 h 1585487"/>
              <a:gd name="connsiteX1" fmla="*/ 641445 w 1931158"/>
              <a:gd name="connsiteY1" fmla="*/ 22819 h 1585487"/>
              <a:gd name="connsiteX2" fmla="*/ 1931158 w 1931158"/>
              <a:gd name="connsiteY2" fmla="*/ 1585487 h 1585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31158" h="1585487">
                <a:moveTo>
                  <a:pt x="0" y="800741"/>
                </a:moveTo>
                <a:cubicBezTo>
                  <a:pt x="159793" y="346384"/>
                  <a:pt x="319586" y="-107972"/>
                  <a:pt x="641445" y="22819"/>
                </a:cubicBezTo>
                <a:cubicBezTo>
                  <a:pt x="963304" y="153610"/>
                  <a:pt x="1447231" y="869548"/>
                  <a:pt x="1931158" y="1585487"/>
                </a:cubicBezTo>
              </a:path>
            </a:pathLst>
          </a:cu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619739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6" grpId="0" animBg="1"/>
      <p:bldP spid="18" grpId="0" animBg="1"/>
      <p:bldP spid="19" grpId="0" animBg="1"/>
      <p:bldP spid="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ė 8"/>
          <p:cNvGrpSpPr/>
          <p:nvPr/>
        </p:nvGrpSpPr>
        <p:grpSpPr>
          <a:xfrm>
            <a:off x="703326" y="4328543"/>
            <a:ext cx="2077017" cy="495669"/>
            <a:chOff x="2061972" y="4088466"/>
            <a:chExt cx="2474976" cy="590640"/>
          </a:xfrm>
        </p:grpSpPr>
        <p:pic>
          <p:nvPicPr>
            <p:cNvPr id="6" name="Paveikslėlis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  <p:pic>
          <p:nvPicPr>
            <p:cNvPr id="12" name="Paveikslėlis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</p:grpSp>
      <p:sp>
        <p:nvSpPr>
          <p:cNvPr id="15" name="Struktūrinė schema: procesas 14"/>
          <p:cNvSpPr/>
          <p:nvPr/>
        </p:nvSpPr>
        <p:spPr>
          <a:xfrm>
            <a:off x="0" y="193016"/>
            <a:ext cx="3234906" cy="591988"/>
          </a:xfrm>
          <a:prstGeom prst="flowChartProcess">
            <a:avLst/>
          </a:prstGeom>
          <a:solidFill>
            <a:srgbClr val="E593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b="1" dirty="0" smtClean="0">
                <a:solidFill>
                  <a:schemeClr val="bg1"/>
                </a:solidFill>
              </a:rPr>
              <a:t>Kryžminis partnerystės nuostatų vertinimas. Komunikacija</a:t>
            </a:r>
            <a:endParaRPr lang="lt-LT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492986657"/>
              </p:ext>
            </p:extLst>
          </p:nvPr>
        </p:nvGraphicFramePr>
        <p:xfrm>
          <a:off x="153099" y="1440613"/>
          <a:ext cx="4617310" cy="2758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Diagrama 13"/>
          <p:cNvGraphicFramePr/>
          <p:nvPr>
            <p:extLst>
              <p:ext uri="{D42A27DB-BD31-4B8C-83A1-F6EECF244321}">
                <p14:modId xmlns:p14="http://schemas.microsoft.com/office/powerpoint/2010/main" val="1866098189"/>
              </p:ext>
            </p:extLst>
          </p:nvPr>
        </p:nvGraphicFramePr>
        <p:xfrm>
          <a:off x="4865297" y="1495246"/>
          <a:ext cx="3766870" cy="2678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7" name="Stačiakampis 16"/>
          <p:cNvSpPr/>
          <p:nvPr/>
        </p:nvSpPr>
        <p:spPr>
          <a:xfrm>
            <a:off x="204716" y="974170"/>
            <a:ext cx="40056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 smtClean="0">
                <a:solidFill>
                  <a:schemeClr val="bg1"/>
                </a:solidFill>
              </a:rPr>
              <a:t>K</a:t>
            </a:r>
            <a:r>
              <a:rPr lang="lt-LT" sz="1200" b="1" dirty="0" err="1" smtClean="0">
                <a:solidFill>
                  <a:schemeClr val="bg1"/>
                </a:solidFill>
              </a:rPr>
              <a:t>onsultacijoms</a:t>
            </a:r>
            <a:r>
              <a:rPr lang="lt-LT" sz="1200" b="1" dirty="0" smtClean="0">
                <a:solidFill>
                  <a:schemeClr val="bg1"/>
                </a:solidFill>
              </a:rPr>
              <a:t> </a:t>
            </a:r>
            <a:r>
              <a:rPr lang="lt-LT" sz="1200" b="1" dirty="0">
                <a:solidFill>
                  <a:schemeClr val="bg1"/>
                </a:solidFill>
              </a:rPr>
              <a:t>buvo rengiamos santraukos su partnerių komentarais, pasiūlymais ar </a:t>
            </a:r>
            <a:r>
              <a:rPr lang="lt-LT" sz="1200" b="1" dirty="0" smtClean="0">
                <a:solidFill>
                  <a:schemeClr val="bg1"/>
                </a:solidFill>
              </a:rPr>
              <a:t>pastabomis:</a:t>
            </a:r>
            <a:endParaRPr lang="lt-LT" sz="1200" b="1" dirty="0">
              <a:solidFill>
                <a:schemeClr val="bg1"/>
              </a:solidFill>
            </a:endParaRPr>
          </a:p>
        </p:txBody>
      </p:sp>
      <p:sp>
        <p:nvSpPr>
          <p:cNvPr id="20" name="Stačiakampis 19"/>
          <p:cNvSpPr/>
          <p:nvPr/>
        </p:nvSpPr>
        <p:spPr>
          <a:xfrm>
            <a:off x="4560799" y="974170"/>
            <a:ext cx="45832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1200" b="1" dirty="0">
                <a:solidFill>
                  <a:schemeClr val="bg1"/>
                </a:solidFill>
              </a:rPr>
              <a:t>Po konsultacijų buvo teikiamas grįžtamasis ryšys, pagal kurį buvo galima aiškiai identifikuoti apie savo indėlio rezultatus:</a:t>
            </a:r>
          </a:p>
        </p:txBody>
      </p:sp>
      <p:sp>
        <p:nvSpPr>
          <p:cNvPr id="3" name="Laisva forma 2"/>
          <p:cNvSpPr/>
          <p:nvPr/>
        </p:nvSpPr>
        <p:spPr>
          <a:xfrm>
            <a:off x="791570" y="1981753"/>
            <a:ext cx="2415654" cy="1451931"/>
          </a:xfrm>
          <a:custGeom>
            <a:avLst/>
            <a:gdLst>
              <a:gd name="connsiteX0" fmla="*/ 0 w 2415654"/>
              <a:gd name="connsiteY0" fmla="*/ 468020 h 1451931"/>
              <a:gd name="connsiteX1" fmla="*/ 1214651 w 2415654"/>
              <a:gd name="connsiteY1" fmla="*/ 38116 h 1451931"/>
              <a:gd name="connsiteX2" fmla="*/ 1787857 w 2415654"/>
              <a:gd name="connsiteY2" fmla="*/ 1327829 h 1451931"/>
              <a:gd name="connsiteX3" fmla="*/ 2415654 w 2415654"/>
              <a:gd name="connsiteY3" fmla="*/ 1327829 h 1451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5654" h="1451931">
                <a:moveTo>
                  <a:pt x="0" y="468020"/>
                </a:moveTo>
                <a:cubicBezTo>
                  <a:pt x="458337" y="181417"/>
                  <a:pt x="916675" y="-105186"/>
                  <a:pt x="1214651" y="38116"/>
                </a:cubicBezTo>
                <a:cubicBezTo>
                  <a:pt x="1512627" y="181418"/>
                  <a:pt x="1587690" y="1112877"/>
                  <a:pt x="1787857" y="1327829"/>
                </a:cubicBezTo>
                <a:cubicBezTo>
                  <a:pt x="1988024" y="1542781"/>
                  <a:pt x="2201839" y="1435305"/>
                  <a:pt x="2415654" y="1327829"/>
                </a:cubicBezTo>
              </a:path>
            </a:pathLst>
          </a:custGeom>
          <a:noFill/>
          <a:ln w="28575">
            <a:solidFill>
              <a:srgbClr val="E59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5" name="Laisva forma 4"/>
          <p:cNvSpPr/>
          <p:nvPr/>
        </p:nvSpPr>
        <p:spPr>
          <a:xfrm>
            <a:off x="1050878" y="2441673"/>
            <a:ext cx="2463421" cy="888381"/>
          </a:xfrm>
          <a:custGeom>
            <a:avLst/>
            <a:gdLst>
              <a:gd name="connsiteX0" fmla="*/ 0 w 2463421"/>
              <a:gd name="connsiteY0" fmla="*/ 861085 h 888381"/>
              <a:gd name="connsiteX1" fmla="*/ 627797 w 2463421"/>
              <a:gd name="connsiteY1" fmla="*/ 8100 h 888381"/>
              <a:gd name="connsiteX2" fmla="*/ 1228298 w 2463421"/>
              <a:gd name="connsiteY2" fmla="*/ 431181 h 888381"/>
              <a:gd name="connsiteX3" fmla="*/ 1828800 w 2463421"/>
              <a:gd name="connsiteY3" fmla="*/ 424357 h 888381"/>
              <a:gd name="connsiteX4" fmla="*/ 2463421 w 2463421"/>
              <a:gd name="connsiteY4" fmla="*/ 888381 h 888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3421" h="888381">
                <a:moveTo>
                  <a:pt x="0" y="861085"/>
                </a:moveTo>
                <a:cubicBezTo>
                  <a:pt x="211540" y="470418"/>
                  <a:pt x="423081" y="79751"/>
                  <a:pt x="627797" y="8100"/>
                </a:cubicBezTo>
                <a:cubicBezTo>
                  <a:pt x="832513" y="-63551"/>
                  <a:pt x="1028131" y="361805"/>
                  <a:pt x="1228298" y="431181"/>
                </a:cubicBezTo>
                <a:cubicBezTo>
                  <a:pt x="1428465" y="500557"/>
                  <a:pt x="1622946" y="348157"/>
                  <a:pt x="1828800" y="424357"/>
                </a:cubicBezTo>
                <a:cubicBezTo>
                  <a:pt x="2034654" y="500557"/>
                  <a:pt x="2249037" y="694469"/>
                  <a:pt x="2463421" y="888381"/>
                </a:cubicBezTo>
              </a:path>
            </a:pathLst>
          </a:cu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7" name="Laisva forma 6"/>
          <p:cNvSpPr/>
          <p:nvPr/>
        </p:nvSpPr>
        <p:spPr>
          <a:xfrm>
            <a:off x="928048" y="1760558"/>
            <a:ext cx="2408830" cy="1654948"/>
          </a:xfrm>
          <a:custGeom>
            <a:avLst/>
            <a:gdLst>
              <a:gd name="connsiteX0" fmla="*/ 0 w 2408830"/>
              <a:gd name="connsiteY0" fmla="*/ 1624087 h 1654948"/>
              <a:gd name="connsiteX1" fmla="*/ 607325 w 2408830"/>
              <a:gd name="connsiteY1" fmla="*/ 1624087 h 1654948"/>
              <a:gd name="connsiteX2" fmla="*/ 1221474 w 2408830"/>
              <a:gd name="connsiteY2" fmla="*/ 1303364 h 1654948"/>
              <a:gd name="connsiteX3" fmla="*/ 1828800 w 2408830"/>
              <a:gd name="connsiteY3" fmla="*/ 3 h 1654948"/>
              <a:gd name="connsiteX4" fmla="*/ 2408830 w 2408830"/>
              <a:gd name="connsiteY4" fmla="*/ 1317012 h 1654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08830" h="1654948">
                <a:moveTo>
                  <a:pt x="0" y="1624087"/>
                </a:moveTo>
                <a:cubicBezTo>
                  <a:pt x="201873" y="1650814"/>
                  <a:pt x="403746" y="1677541"/>
                  <a:pt x="607325" y="1624087"/>
                </a:cubicBezTo>
                <a:cubicBezTo>
                  <a:pt x="810904" y="1570633"/>
                  <a:pt x="1017895" y="1574045"/>
                  <a:pt x="1221474" y="1303364"/>
                </a:cubicBezTo>
                <a:cubicBezTo>
                  <a:pt x="1425053" y="1032683"/>
                  <a:pt x="1630907" y="-2272"/>
                  <a:pt x="1828800" y="3"/>
                </a:cubicBezTo>
                <a:cubicBezTo>
                  <a:pt x="2026693" y="2278"/>
                  <a:pt x="2217761" y="659645"/>
                  <a:pt x="2408830" y="1317012"/>
                </a:cubicBezTo>
              </a:path>
            </a:pathLst>
          </a:cu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8" name="Laisva forma 7"/>
          <p:cNvSpPr/>
          <p:nvPr/>
        </p:nvSpPr>
        <p:spPr>
          <a:xfrm>
            <a:off x="5527343" y="2320075"/>
            <a:ext cx="2511188" cy="1014487"/>
          </a:xfrm>
          <a:custGeom>
            <a:avLst/>
            <a:gdLst>
              <a:gd name="connsiteX0" fmla="*/ 0 w 2511188"/>
              <a:gd name="connsiteY0" fmla="*/ 6868 h 1014487"/>
              <a:gd name="connsiteX1" fmla="*/ 655093 w 2511188"/>
              <a:gd name="connsiteY1" fmla="*/ 962212 h 1014487"/>
              <a:gd name="connsiteX2" fmla="*/ 1262418 w 2511188"/>
              <a:gd name="connsiteY2" fmla="*/ 44 h 1014487"/>
              <a:gd name="connsiteX3" fmla="*/ 1856096 w 2511188"/>
              <a:gd name="connsiteY3" fmla="*/ 921268 h 1014487"/>
              <a:gd name="connsiteX4" fmla="*/ 2511188 w 2511188"/>
              <a:gd name="connsiteY4" fmla="*/ 934916 h 1014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11188" h="1014487">
                <a:moveTo>
                  <a:pt x="0" y="6868"/>
                </a:moveTo>
                <a:cubicBezTo>
                  <a:pt x="222345" y="485108"/>
                  <a:pt x="444690" y="963349"/>
                  <a:pt x="655093" y="962212"/>
                </a:cubicBezTo>
                <a:cubicBezTo>
                  <a:pt x="865496" y="961075"/>
                  <a:pt x="1062251" y="6868"/>
                  <a:pt x="1262418" y="44"/>
                </a:cubicBezTo>
                <a:cubicBezTo>
                  <a:pt x="1462585" y="-6780"/>
                  <a:pt x="1647968" y="765456"/>
                  <a:pt x="1856096" y="921268"/>
                </a:cubicBezTo>
                <a:cubicBezTo>
                  <a:pt x="2064224" y="1077080"/>
                  <a:pt x="2287706" y="1005998"/>
                  <a:pt x="2511188" y="934916"/>
                </a:cubicBezTo>
              </a:path>
            </a:pathLst>
          </a:custGeom>
          <a:noFill/>
          <a:ln w="28575">
            <a:solidFill>
              <a:srgbClr val="E59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" name="Laisva forma 9"/>
          <p:cNvSpPr/>
          <p:nvPr/>
        </p:nvSpPr>
        <p:spPr>
          <a:xfrm>
            <a:off x="5793475" y="2266076"/>
            <a:ext cx="1944806" cy="975267"/>
          </a:xfrm>
          <a:custGeom>
            <a:avLst/>
            <a:gdLst>
              <a:gd name="connsiteX0" fmla="*/ 0 w 1944806"/>
              <a:gd name="connsiteY0" fmla="*/ 975267 h 975267"/>
              <a:gd name="connsiteX1" fmla="*/ 620973 w 1944806"/>
              <a:gd name="connsiteY1" fmla="*/ 88163 h 975267"/>
              <a:gd name="connsiteX2" fmla="*/ 1248770 w 1944806"/>
              <a:gd name="connsiteY2" fmla="*/ 81339 h 975267"/>
              <a:gd name="connsiteX3" fmla="*/ 1944806 w 1944806"/>
              <a:gd name="connsiteY3" fmla="*/ 524891 h 975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44806" h="975267">
                <a:moveTo>
                  <a:pt x="0" y="975267"/>
                </a:moveTo>
                <a:cubicBezTo>
                  <a:pt x="206422" y="606209"/>
                  <a:pt x="412845" y="237151"/>
                  <a:pt x="620973" y="88163"/>
                </a:cubicBezTo>
                <a:cubicBezTo>
                  <a:pt x="829101" y="-60825"/>
                  <a:pt x="1028131" y="8551"/>
                  <a:pt x="1248770" y="81339"/>
                </a:cubicBezTo>
                <a:cubicBezTo>
                  <a:pt x="1469409" y="154127"/>
                  <a:pt x="1707107" y="339509"/>
                  <a:pt x="1944806" y="524891"/>
                </a:cubicBezTo>
              </a:path>
            </a:pathLst>
          </a:cu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1" name="Laisva forma 10"/>
          <p:cNvSpPr/>
          <p:nvPr/>
        </p:nvSpPr>
        <p:spPr>
          <a:xfrm>
            <a:off x="6291618" y="2329017"/>
            <a:ext cx="1876567" cy="673490"/>
          </a:xfrm>
          <a:custGeom>
            <a:avLst/>
            <a:gdLst>
              <a:gd name="connsiteX0" fmla="*/ 0 w 1876567"/>
              <a:gd name="connsiteY0" fmla="*/ 673490 h 673490"/>
              <a:gd name="connsiteX1" fmla="*/ 607325 w 1876567"/>
              <a:gd name="connsiteY1" fmla="*/ 4750 h 673490"/>
              <a:gd name="connsiteX2" fmla="*/ 1289713 w 1876567"/>
              <a:gd name="connsiteY2" fmla="*/ 373240 h 673490"/>
              <a:gd name="connsiteX3" fmla="*/ 1876567 w 1876567"/>
              <a:gd name="connsiteY3" fmla="*/ 352768 h 673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6567" h="673490">
                <a:moveTo>
                  <a:pt x="0" y="673490"/>
                </a:moveTo>
                <a:cubicBezTo>
                  <a:pt x="196186" y="364141"/>
                  <a:pt x="392373" y="54792"/>
                  <a:pt x="607325" y="4750"/>
                </a:cubicBezTo>
                <a:cubicBezTo>
                  <a:pt x="822277" y="-45292"/>
                  <a:pt x="1078173" y="315237"/>
                  <a:pt x="1289713" y="373240"/>
                </a:cubicBezTo>
                <a:cubicBezTo>
                  <a:pt x="1501253" y="431243"/>
                  <a:pt x="1688910" y="392005"/>
                  <a:pt x="1876567" y="352768"/>
                </a:cubicBezTo>
              </a:path>
            </a:pathLst>
          </a:cu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798361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7" grpId="0" animBg="1"/>
      <p:bldP spid="8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ė 8"/>
          <p:cNvGrpSpPr/>
          <p:nvPr/>
        </p:nvGrpSpPr>
        <p:grpSpPr>
          <a:xfrm>
            <a:off x="703326" y="4328543"/>
            <a:ext cx="2077017" cy="495669"/>
            <a:chOff x="2061972" y="4088466"/>
            <a:chExt cx="2474976" cy="590640"/>
          </a:xfrm>
        </p:grpSpPr>
        <p:pic>
          <p:nvPicPr>
            <p:cNvPr id="6" name="Paveikslėlis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  <p:pic>
          <p:nvPicPr>
            <p:cNvPr id="12" name="Paveikslėlis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</p:grpSp>
      <p:sp>
        <p:nvSpPr>
          <p:cNvPr id="15" name="Struktūrinė schema: procesas 14"/>
          <p:cNvSpPr/>
          <p:nvPr/>
        </p:nvSpPr>
        <p:spPr>
          <a:xfrm>
            <a:off x="0" y="193016"/>
            <a:ext cx="3234906" cy="591988"/>
          </a:xfrm>
          <a:prstGeom prst="flowChartProcess">
            <a:avLst/>
          </a:prstGeom>
          <a:solidFill>
            <a:srgbClr val="E593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Par</a:t>
            </a:r>
            <a:r>
              <a:rPr lang="lt-LT" sz="1200" b="1" dirty="0" err="1" smtClean="0">
                <a:solidFill>
                  <a:schemeClr val="bg1"/>
                </a:solidFill>
              </a:rPr>
              <a:t>tnerystės</a:t>
            </a:r>
            <a:r>
              <a:rPr lang="lt-LT" sz="1200" b="1" dirty="0" smtClean="0">
                <a:solidFill>
                  <a:schemeClr val="bg1"/>
                </a:solidFill>
              </a:rPr>
              <a:t> principo taikymo vertinimas. Ankstesnių tyrimų rezultatai</a:t>
            </a:r>
            <a:endParaRPr lang="lt-LT" sz="12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3326" y="1000125"/>
            <a:ext cx="69738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200" b="1" dirty="0" smtClean="0">
                <a:solidFill>
                  <a:schemeClr val="bg1"/>
                </a:solidFill>
              </a:rPr>
              <a:t>Ankstesnių tyrimų suformuota išvada: </a:t>
            </a:r>
            <a:r>
              <a:rPr lang="lt-LT" sz="1200" dirty="0">
                <a:solidFill>
                  <a:schemeClr val="bg1"/>
                </a:solidFill>
              </a:rPr>
              <a:t>visuomenė </a:t>
            </a:r>
            <a:r>
              <a:rPr lang="lt-LT" sz="1200" dirty="0" smtClean="0">
                <a:solidFill>
                  <a:schemeClr val="bg1"/>
                </a:solidFill>
              </a:rPr>
              <a:t>netiki </a:t>
            </a:r>
            <a:r>
              <a:rPr lang="lt-LT" sz="1200" dirty="0">
                <a:solidFill>
                  <a:schemeClr val="bg1"/>
                </a:solidFill>
              </a:rPr>
              <a:t>savo įsitraukimo potencialu, bet neturėdama galimybės patirti teigiamų bendradarbiavimo santykių, negali pakeisti šio įsitikinimo. Kol valstybės institucijų, kaip bendradarbiaujančių partnerių, įvaizdis išlieka toks pats neigiamas, o piliečiai yra pasyvūs, pačios valstybės institucijos taip pat nėra motyvuotos keistis ir investuoti į bendradarbiavimo procesų </a:t>
            </a:r>
            <a:r>
              <a:rPr lang="lt-LT" sz="1200" dirty="0" smtClean="0">
                <a:solidFill>
                  <a:schemeClr val="bg1"/>
                </a:solidFill>
              </a:rPr>
              <a:t>tobulinimą.</a:t>
            </a:r>
            <a:endParaRPr lang="lt-LT" sz="1200" dirty="0">
              <a:solidFill>
                <a:schemeClr val="bg1"/>
              </a:solidFill>
            </a:endParaRPr>
          </a:p>
        </p:txBody>
      </p:sp>
      <p:sp>
        <p:nvSpPr>
          <p:cNvPr id="4" name="Ciklo rodyklė 3"/>
          <p:cNvSpPr/>
          <p:nvPr/>
        </p:nvSpPr>
        <p:spPr>
          <a:xfrm rot="16200000">
            <a:off x="2689602" y="2402876"/>
            <a:ext cx="1442468" cy="1589716"/>
          </a:xfrm>
          <a:prstGeom prst="circular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>
              <a:solidFill>
                <a:schemeClr val="tx1"/>
              </a:solidFill>
            </a:endParaRPr>
          </a:p>
        </p:txBody>
      </p:sp>
      <p:sp>
        <p:nvSpPr>
          <p:cNvPr id="22" name="Ciklo rodyklė 21"/>
          <p:cNvSpPr/>
          <p:nvPr/>
        </p:nvSpPr>
        <p:spPr>
          <a:xfrm rot="5400000">
            <a:off x="4971667" y="2409444"/>
            <a:ext cx="1428750" cy="1562864"/>
          </a:xfrm>
          <a:prstGeom prst="circular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10835" y="2105025"/>
            <a:ext cx="2605566" cy="11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 smtClean="0">
                <a:solidFill>
                  <a:schemeClr val="bg1"/>
                </a:solidFill>
              </a:rPr>
              <a:t>Partneriai nemato prasmės įsitraukti į partnerystę su ministerijomis, nes nepatiria teigiamos bendradarbiavimo patirties.</a:t>
            </a:r>
            <a:endParaRPr lang="lt-LT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344160" y="3405213"/>
            <a:ext cx="26055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 smtClean="0">
                <a:solidFill>
                  <a:schemeClr val="bg1"/>
                </a:solidFill>
              </a:rPr>
              <a:t>Partneriams esant pasyviems, pačios ministerijos nėra motyvuotos kokybiškai vystyti partnerystę.</a:t>
            </a:r>
            <a:endParaRPr lang="lt-L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4237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ė 8"/>
          <p:cNvGrpSpPr/>
          <p:nvPr/>
        </p:nvGrpSpPr>
        <p:grpSpPr>
          <a:xfrm>
            <a:off x="6910031" y="393944"/>
            <a:ext cx="2077017" cy="495669"/>
            <a:chOff x="2061972" y="4088466"/>
            <a:chExt cx="2474976" cy="590640"/>
          </a:xfrm>
        </p:grpSpPr>
        <p:pic>
          <p:nvPicPr>
            <p:cNvPr id="6" name="Paveikslėlis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  <p:pic>
          <p:nvPicPr>
            <p:cNvPr id="12" name="Paveikslėlis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</p:grpSp>
      <p:sp>
        <p:nvSpPr>
          <p:cNvPr id="15" name="Struktūrinė schema: procesas 14"/>
          <p:cNvSpPr/>
          <p:nvPr/>
        </p:nvSpPr>
        <p:spPr>
          <a:xfrm>
            <a:off x="0" y="193016"/>
            <a:ext cx="3234906" cy="591988"/>
          </a:xfrm>
          <a:prstGeom prst="flowChartProcess">
            <a:avLst/>
          </a:prstGeom>
          <a:solidFill>
            <a:srgbClr val="E593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Par</a:t>
            </a:r>
            <a:r>
              <a:rPr lang="lt-LT" sz="1200" b="1" dirty="0" err="1" smtClean="0">
                <a:solidFill>
                  <a:schemeClr val="bg1"/>
                </a:solidFill>
              </a:rPr>
              <a:t>tnerystės</a:t>
            </a:r>
            <a:r>
              <a:rPr lang="lt-LT" sz="1200" b="1" dirty="0" smtClean="0">
                <a:solidFill>
                  <a:schemeClr val="bg1"/>
                </a:solidFill>
              </a:rPr>
              <a:t> principo taikymo vertinimas. Rezultatai ir išvados</a:t>
            </a:r>
            <a:endParaRPr lang="lt-LT" sz="12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8020" y="986411"/>
            <a:ext cx="69738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b="1" u="sng" dirty="0" smtClean="0">
                <a:solidFill>
                  <a:schemeClr val="bg1"/>
                </a:solidFill>
              </a:rPr>
              <a:t>Tarpusavio partnerių ir ministerijų vertinimas nėra vienareikšmiškas</a:t>
            </a:r>
            <a:endParaRPr lang="lt-LT" sz="1200" b="1" u="sng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8020" y="1263410"/>
            <a:ext cx="8126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dirty="0">
                <a:solidFill>
                  <a:schemeClr val="bg1"/>
                </a:solidFill>
              </a:rPr>
              <a:t>Bendrai, ministerijos palankiau vertina partnerius, bendradarbiavimo sukuriamą naudą, savo kompetencijas, išteklius ir konsultacijų proceso org. kokybę negu partneriai ministerijas paminėtais aspektais. </a:t>
            </a:r>
            <a:r>
              <a:rPr lang="lt-LT" sz="1200" dirty="0" smtClean="0">
                <a:solidFill>
                  <a:schemeClr val="bg1"/>
                </a:solidFill>
              </a:rPr>
              <a:t>Tai iš dalies prieštarauja prieš tai atliktų tyrimų išvadai dėl </a:t>
            </a:r>
            <a:r>
              <a:rPr lang="lt-LT" sz="1200" dirty="0" err="1" smtClean="0">
                <a:solidFill>
                  <a:schemeClr val="bg1"/>
                </a:solidFill>
              </a:rPr>
              <a:t>valdž</a:t>
            </a:r>
            <a:r>
              <a:rPr lang="lt-LT" sz="1200" dirty="0" smtClean="0">
                <a:solidFill>
                  <a:schemeClr val="bg1"/>
                </a:solidFill>
              </a:rPr>
              <a:t>. Institucij</a:t>
            </a:r>
            <a:r>
              <a:rPr lang="lt-LT" sz="1200" dirty="0">
                <a:solidFill>
                  <a:schemeClr val="bg1"/>
                </a:solidFill>
              </a:rPr>
              <a:t>ų</a:t>
            </a:r>
            <a:r>
              <a:rPr lang="lt-LT" sz="1200" dirty="0" smtClean="0">
                <a:solidFill>
                  <a:schemeClr val="bg1"/>
                </a:solidFill>
              </a:rPr>
              <a:t> </a:t>
            </a:r>
            <a:r>
              <a:rPr lang="lt-LT" sz="1200" dirty="0" err="1" smtClean="0">
                <a:solidFill>
                  <a:schemeClr val="bg1"/>
                </a:solidFill>
              </a:rPr>
              <a:t>nemotyvacijos</a:t>
            </a:r>
            <a:r>
              <a:rPr lang="lt-LT" sz="1200" dirty="0" smtClean="0">
                <a:solidFill>
                  <a:schemeClr val="bg1"/>
                </a:solidFill>
              </a:rPr>
              <a:t> partnerių atžvilgiu.</a:t>
            </a:r>
            <a:endParaRPr lang="lt-LT" sz="12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3326" y="2022583"/>
            <a:ext cx="8126349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dirty="0">
                <a:solidFill>
                  <a:schemeClr val="bg1"/>
                </a:solidFill>
              </a:rPr>
              <a:t>M</a:t>
            </a:r>
            <a:r>
              <a:rPr lang="lt-LT" sz="1200" dirty="0" smtClean="0">
                <a:solidFill>
                  <a:schemeClr val="bg1"/>
                </a:solidFill>
              </a:rPr>
              <a:t>inisterijų </a:t>
            </a:r>
            <a:r>
              <a:rPr lang="lt-LT" sz="1200" dirty="0">
                <a:solidFill>
                  <a:schemeClr val="bg1"/>
                </a:solidFill>
              </a:rPr>
              <a:t>vertinimas skiriasi </a:t>
            </a:r>
            <a:r>
              <a:rPr lang="lt-LT" sz="1200" dirty="0" smtClean="0">
                <a:solidFill>
                  <a:schemeClr val="bg1"/>
                </a:solidFill>
              </a:rPr>
              <a:t> </a:t>
            </a:r>
            <a:r>
              <a:rPr lang="lt-LT" sz="1200" dirty="0">
                <a:solidFill>
                  <a:schemeClr val="bg1"/>
                </a:solidFill>
              </a:rPr>
              <a:t>tarp pačių partnerių. Savivaldos, visais aspektais, išskyrus reikalingus kaštus ir </a:t>
            </a:r>
            <a:r>
              <a:rPr lang="lt-LT" sz="1200" dirty="0" smtClean="0">
                <a:solidFill>
                  <a:schemeClr val="bg1"/>
                </a:solidFill>
              </a:rPr>
              <a:t>iš partnerystės </a:t>
            </a:r>
            <a:r>
              <a:rPr lang="lt-LT" sz="1200" dirty="0">
                <a:solidFill>
                  <a:schemeClr val="bg1"/>
                </a:solidFill>
              </a:rPr>
              <a:t>to sukuriamą vertę, bendradarbiavimą, savo galimybes bendradarbiauti ir konsultacijų kokybę vertina palankiau negu kiti partneriai.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8020" y="2680151"/>
            <a:ext cx="7825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dirty="0">
                <a:solidFill>
                  <a:schemeClr val="bg1"/>
                </a:solidFill>
              </a:rPr>
              <a:t>Pastebimas didesnis sutarimas tarp partnerių ir ministerijų dėl grįžtamojo ryšio teikimo po konsultacijų (ministerijos save šiuo aspektu vertina kritiškiau).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0206" y="3141816"/>
            <a:ext cx="79834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dirty="0" smtClean="0">
                <a:solidFill>
                  <a:schemeClr val="bg1"/>
                </a:solidFill>
              </a:rPr>
              <a:t>Kai kurios ministerijos </a:t>
            </a:r>
            <a:r>
              <a:rPr lang="lt-LT" sz="1200" dirty="0">
                <a:solidFill>
                  <a:schemeClr val="bg1"/>
                </a:solidFill>
              </a:rPr>
              <a:t>susiduria su ryškesniais iššūkiais partnerystės </a:t>
            </a:r>
            <a:r>
              <a:rPr lang="lt-LT" sz="1200" dirty="0" smtClean="0">
                <a:solidFill>
                  <a:schemeClr val="bg1"/>
                </a:solidFill>
              </a:rPr>
              <a:t>atžvilgiu negu kitos.</a:t>
            </a:r>
            <a:endParaRPr lang="lt-LT" sz="12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3326" y="3423912"/>
            <a:ext cx="7825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dirty="0">
                <a:solidFill>
                  <a:schemeClr val="bg1"/>
                </a:solidFill>
              </a:rPr>
              <a:t>Ministerijos mato prasmę naudoti pagalbinius įrankius siekiant užtikrinti konsultacijų procesų kokybę (kaip gairės, metodikos). Taip pat mato poreikį </a:t>
            </a:r>
            <a:r>
              <a:rPr lang="lt-LT" sz="1200" dirty="0" err="1">
                <a:solidFill>
                  <a:schemeClr val="bg1"/>
                </a:solidFill>
              </a:rPr>
              <a:t>tarpinstituciniam</a:t>
            </a:r>
            <a:r>
              <a:rPr lang="lt-LT" sz="1200" dirty="0">
                <a:solidFill>
                  <a:schemeClr val="bg1"/>
                </a:solidFill>
              </a:rPr>
              <a:t> bendradarbiavimui šiuo klausimu, dalyvaujant patirties mainuose ar pristatymuose kaip teisingai taikyti metodikas/gaires. </a:t>
            </a:r>
          </a:p>
        </p:txBody>
      </p:sp>
    </p:spTree>
    <p:extLst>
      <p:ext uri="{BB962C8B-B14F-4D97-AF65-F5344CB8AC3E}">
        <p14:creationId xmlns:p14="http://schemas.microsoft.com/office/powerpoint/2010/main" val="38053596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3" grpId="0"/>
      <p:bldP spid="14" grpId="0"/>
      <p:bldP spid="16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ė 8"/>
          <p:cNvGrpSpPr/>
          <p:nvPr/>
        </p:nvGrpSpPr>
        <p:grpSpPr>
          <a:xfrm>
            <a:off x="6910031" y="393944"/>
            <a:ext cx="2077017" cy="495669"/>
            <a:chOff x="2061972" y="4088466"/>
            <a:chExt cx="2474976" cy="590640"/>
          </a:xfrm>
        </p:grpSpPr>
        <p:pic>
          <p:nvPicPr>
            <p:cNvPr id="6" name="Paveikslėlis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  <p:pic>
          <p:nvPicPr>
            <p:cNvPr id="12" name="Paveikslėlis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</p:grpSp>
      <p:sp>
        <p:nvSpPr>
          <p:cNvPr id="15" name="Struktūrinė schema: procesas 14"/>
          <p:cNvSpPr/>
          <p:nvPr/>
        </p:nvSpPr>
        <p:spPr>
          <a:xfrm>
            <a:off x="0" y="193016"/>
            <a:ext cx="3234906" cy="591988"/>
          </a:xfrm>
          <a:prstGeom prst="flowChartProcess">
            <a:avLst/>
          </a:prstGeom>
          <a:solidFill>
            <a:srgbClr val="E593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Par</a:t>
            </a:r>
            <a:r>
              <a:rPr lang="lt-LT" sz="1200" b="1" dirty="0" err="1" smtClean="0">
                <a:solidFill>
                  <a:schemeClr val="bg1"/>
                </a:solidFill>
              </a:rPr>
              <a:t>tnerystės</a:t>
            </a:r>
            <a:r>
              <a:rPr lang="lt-LT" sz="1200" b="1" dirty="0" smtClean="0">
                <a:solidFill>
                  <a:schemeClr val="bg1"/>
                </a:solidFill>
              </a:rPr>
              <a:t> principo taikymo vertinimas. Siūlomos priemonės</a:t>
            </a:r>
            <a:endParaRPr lang="lt-LT" sz="1200" b="1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5428" y="2750460"/>
            <a:ext cx="1709622" cy="183383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300"/>
              </a:lnSpc>
              <a:spcAft>
                <a:spcPts val="600"/>
              </a:spcAft>
            </a:pPr>
            <a:r>
              <a:rPr lang="lt-LT" sz="1400" dirty="0" smtClean="0">
                <a:solidFill>
                  <a:schemeClr val="bg1"/>
                </a:solidFill>
                <a:latin typeface="+mj-lt"/>
              </a:rPr>
              <a:t>Bendradarbiaujant su LRV bus parengtos partnerystės principo taikymo gairės investicijų sričiai, vadovaujantis ankščiau rengtų ir OECD gairių pagrindu. Gairės bus rengiamos atsižvelgiantį SVM.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93725" y="2358647"/>
            <a:ext cx="1585973" cy="20435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700"/>
              </a:lnSpc>
              <a:spcAft>
                <a:spcPts val="600"/>
              </a:spcAft>
            </a:pPr>
            <a:r>
              <a:rPr lang="lt-LT" sz="1400" b="1" cap="all" spc="20" dirty="0" smtClean="0">
                <a:solidFill>
                  <a:schemeClr val="bg1"/>
                </a:solidFill>
                <a:latin typeface="+mj-lt"/>
              </a:rPr>
              <a:t>Gairės</a:t>
            </a:r>
            <a:endParaRPr lang="en-US" sz="1400" b="1" cap="all" spc="20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25" name="Straight Connector 5"/>
          <p:cNvCxnSpPr/>
          <p:nvPr/>
        </p:nvCxnSpPr>
        <p:spPr>
          <a:xfrm>
            <a:off x="593725" y="2621874"/>
            <a:ext cx="1585973" cy="0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717342" y="2750460"/>
            <a:ext cx="1911808" cy="20005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300"/>
              </a:lnSpc>
              <a:spcAft>
                <a:spcPts val="600"/>
              </a:spcAft>
            </a:pPr>
            <a:r>
              <a:rPr lang="lt-LT" sz="1400" dirty="0" smtClean="0">
                <a:solidFill>
                  <a:schemeClr val="bg1"/>
                </a:solidFill>
                <a:latin typeface="+mj-lt"/>
              </a:rPr>
              <a:t>Parengtų gairių pagrindu, ministerijoms bus organizuojami administracinių gebėjimų mokymai. Partnerių atžvilgiu, mokymai yra įtraukti į tinklelį ir vyksta nuolatos. Bus siekiama mokymų turinį partneriams suderinti su gairėmis.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13018" y="2358647"/>
            <a:ext cx="1585973" cy="20435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700"/>
              </a:lnSpc>
              <a:spcAft>
                <a:spcPts val="600"/>
              </a:spcAft>
            </a:pPr>
            <a:r>
              <a:rPr lang="lt-LT" sz="1400" b="1" cap="all" spc="20" dirty="0" smtClean="0">
                <a:solidFill>
                  <a:schemeClr val="bg1"/>
                </a:solidFill>
                <a:latin typeface="+mj-lt"/>
              </a:rPr>
              <a:t>mokymai</a:t>
            </a:r>
            <a:endParaRPr lang="en-US" sz="1400" b="1" cap="all" spc="20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28" name="Straight Connector 65"/>
          <p:cNvCxnSpPr/>
          <p:nvPr/>
        </p:nvCxnSpPr>
        <p:spPr>
          <a:xfrm>
            <a:off x="2713018" y="2621874"/>
            <a:ext cx="1585973" cy="0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834014" y="2750460"/>
            <a:ext cx="1938261" cy="20005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300"/>
              </a:lnSpc>
              <a:spcAft>
                <a:spcPts val="600"/>
              </a:spcAft>
            </a:pPr>
            <a:r>
              <a:rPr lang="lt-LT" sz="1400" dirty="0" smtClean="0">
                <a:solidFill>
                  <a:schemeClr val="bg1"/>
                </a:solidFill>
              </a:rPr>
              <a:t>Bus parengtas partnerystės principo taikymo stebėsenos planas. Tuo siekiama nuosekliai ir sistemiškai vertinti priemonių poveikį. Pagal poreikį ministerijoms bus teikiamos rekomendacijos dėl partnerystės principo taikymo.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832311" y="2358647"/>
            <a:ext cx="1585973" cy="20435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700"/>
              </a:lnSpc>
              <a:spcAft>
                <a:spcPts val="600"/>
              </a:spcAft>
            </a:pPr>
            <a:r>
              <a:rPr lang="lt-LT" sz="1400" b="1" cap="all" spc="20" dirty="0" smtClean="0">
                <a:solidFill>
                  <a:schemeClr val="bg1"/>
                </a:solidFill>
                <a:latin typeface="+mj-lt"/>
              </a:rPr>
              <a:t>Stebėsena</a:t>
            </a:r>
            <a:endParaRPr lang="en-US" sz="1400" b="1" cap="all" spc="20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31" name="Straight Connector 70"/>
          <p:cNvCxnSpPr/>
          <p:nvPr/>
        </p:nvCxnSpPr>
        <p:spPr>
          <a:xfrm>
            <a:off x="4832311" y="2621874"/>
            <a:ext cx="1585973" cy="0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953306" y="2750460"/>
            <a:ext cx="1582567" cy="166712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300"/>
              </a:lnSpc>
              <a:spcAft>
                <a:spcPts val="600"/>
              </a:spcAft>
            </a:pPr>
            <a:r>
              <a:rPr lang="lt-LT" sz="1400" dirty="0" smtClean="0">
                <a:solidFill>
                  <a:schemeClr val="bg1"/>
                </a:solidFill>
                <a:latin typeface="+mj-lt"/>
              </a:rPr>
              <a:t>Siekiant populiarinti naudojimąsi parengtais įrankiais bei skatinti pozityvų pokytį dėl bendradarbiavimo nuostatų, bus įgyvendinamos komunikacinės veiklos.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953306" y="2352494"/>
            <a:ext cx="1585973" cy="20435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700"/>
              </a:lnSpc>
              <a:spcAft>
                <a:spcPts val="600"/>
              </a:spcAft>
            </a:pPr>
            <a:r>
              <a:rPr lang="lt-LT" sz="1400" b="1" cap="all" spc="20" dirty="0" smtClean="0">
                <a:solidFill>
                  <a:schemeClr val="bg1"/>
                </a:solidFill>
                <a:latin typeface="+mj-lt"/>
              </a:rPr>
              <a:t>KOMUNIKACIJA</a:t>
            </a:r>
            <a:endParaRPr lang="en-US" sz="1400" b="1" cap="all" spc="20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34" name="Straight Connector 76"/>
          <p:cNvCxnSpPr/>
          <p:nvPr/>
        </p:nvCxnSpPr>
        <p:spPr>
          <a:xfrm>
            <a:off x="6951603" y="2621874"/>
            <a:ext cx="1585973" cy="0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Freeform 131"/>
          <p:cNvSpPr>
            <a:spLocks noEditPoints="1"/>
          </p:cNvSpPr>
          <p:nvPr/>
        </p:nvSpPr>
        <p:spPr bwMode="auto">
          <a:xfrm>
            <a:off x="7533621" y="1734577"/>
            <a:ext cx="508436" cy="462521"/>
          </a:xfrm>
          <a:custGeom>
            <a:avLst/>
            <a:gdLst/>
            <a:ahLst/>
            <a:cxnLst>
              <a:cxn ang="0">
                <a:pos x="178" y="8"/>
              </a:cxn>
              <a:cxn ang="0">
                <a:pos x="162" y="28"/>
              </a:cxn>
              <a:cxn ang="0">
                <a:pos x="122" y="68"/>
              </a:cxn>
              <a:cxn ang="0">
                <a:pos x="66" y="72"/>
              </a:cxn>
              <a:cxn ang="0">
                <a:pos x="20" y="76"/>
              </a:cxn>
              <a:cxn ang="0">
                <a:pos x="2" y="96"/>
              </a:cxn>
              <a:cxn ang="0">
                <a:pos x="0" y="120"/>
              </a:cxn>
              <a:cxn ang="0">
                <a:pos x="14" y="146"/>
              </a:cxn>
              <a:cxn ang="0">
                <a:pos x="32" y="152"/>
              </a:cxn>
              <a:cxn ang="0">
                <a:pos x="48" y="168"/>
              </a:cxn>
              <a:cxn ang="0">
                <a:pos x="52" y="252"/>
              </a:cxn>
              <a:cxn ang="0">
                <a:pos x="96" y="256"/>
              </a:cxn>
              <a:cxn ang="0">
                <a:pos x="112" y="240"/>
              </a:cxn>
              <a:cxn ang="0">
                <a:pos x="108" y="222"/>
              </a:cxn>
              <a:cxn ang="0">
                <a:pos x="104" y="160"/>
              </a:cxn>
              <a:cxn ang="0">
                <a:pos x="106" y="156"/>
              </a:cxn>
              <a:cxn ang="0">
                <a:pos x="108" y="154"/>
              </a:cxn>
              <a:cxn ang="0">
                <a:pos x="108" y="154"/>
              </a:cxn>
              <a:cxn ang="0">
                <a:pos x="124" y="156"/>
              </a:cxn>
              <a:cxn ang="0">
                <a:pos x="162" y="196"/>
              </a:cxn>
              <a:cxn ang="0">
                <a:pos x="188" y="222"/>
              </a:cxn>
              <a:cxn ang="0">
                <a:pos x="212" y="222"/>
              </a:cxn>
              <a:cxn ang="0">
                <a:pos x="248" y="172"/>
              </a:cxn>
              <a:cxn ang="0">
                <a:pos x="256" y="112"/>
              </a:cxn>
              <a:cxn ang="0">
                <a:pos x="242" y="36"/>
              </a:cxn>
              <a:cxn ang="0">
                <a:pos x="206" y="0"/>
              </a:cxn>
              <a:cxn ang="0">
                <a:pos x="162" y="88"/>
              </a:cxn>
              <a:cxn ang="0">
                <a:pos x="196" y="96"/>
              </a:cxn>
              <a:cxn ang="0">
                <a:pos x="198" y="122"/>
              </a:cxn>
              <a:cxn ang="0">
                <a:pos x="162" y="136"/>
              </a:cxn>
              <a:cxn ang="0">
                <a:pos x="16" y="112"/>
              </a:cxn>
              <a:cxn ang="0">
                <a:pos x="32" y="88"/>
              </a:cxn>
              <a:cxn ang="0">
                <a:pos x="80" y="112"/>
              </a:cxn>
              <a:cxn ang="0">
                <a:pos x="32" y="136"/>
              </a:cxn>
              <a:cxn ang="0">
                <a:pos x="18" y="122"/>
              </a:cxn>
              <a:cxn ang="0">
                <a:pos x="64" y="168"/>
              </a:cxn>
              <a:cxn ang="0">
                <a:pos x="66" y="152"/>
              </a:cxn>
              <a:cxn ang="0">
                <a:pos x="88" y="160"/>
              </a:cxn>
              <a:cxn ang="0">
                <a:pos x="90" y="226"/>
              </a:cxn>
              <a:cxn ang="0">
                <a:pos x="96" y="240"/>
              </a:cxn>
              <a:cxn ang="0">
                <a:pos x="104" y="136"/>
              </a:cxn>
              <a:cxn ang="0">
                <a:pos x="88" y="112"/>
              </a:cxn>
              <a:cxn ang="0">
                <a:pos x="98" y="90"/>
              </a:cxn>
              <a:cxn ang="0">
                <a:pos x="116" y="86"/>
              </a:cxn>
              <a:cxn ang="0">
                <a:pos x="148" y="72"/>
              </a:cxn>
              <a:cxn ang="0">
                <a:pos x="144" y="132"/>
              </a:cxn>
              <a:cxn ang="0">
                <a:pos x="128" y="140"/>
              </a:cxn>
              <a:cxn ang="0">
                <a:pos x="200" y="208"/>
              </a:cxn>
              <a:cxn ang="0">
                <a:pos x="178" y="192"/>
              </a:cxn>
              <a:cxn ang="0">
                <a:pos x="184" y="152"/>
              </a:cxn>
              <a:cxn ang="0">
                <a:pos x="206" y="140"/>
              </a:cxn>
              <a:cxn ang="0">
                <a:pos x="216" y="112"/>
              </a:cxn>
              <a:cxn ang="0">
                <a:pos x="210" y="90"/>
              </a:cxn>
              <a:cxn ang="0">
                <a:pos x="190" y="72"/>
              </a:cxn>
              <a:cxn ang="0">
                <a:pos x="170" y="50"/>
              </a:cxn>
              <a:cxn ang="0">
                <a:pos x="194" y="18"/>
              </a:cxn>
              <a:cxn ang="0">
                <a:pos x="216" y="24"/>
              </a:cxn>
              <a:cxn ang="0">
                <a:pos x="236" y="74"/>
              </a:cxn>
              <a:cxn ang="0">
                <a:pos x="240" y="132"/>
              </a:cxn>
              <a:cxn ang="0">
                <a:pos x="222" y="192"/>
              </a:cxn>
            </a:cxnLst>
            <a:rect l="0" t="0" r="r" b="b"/>
            <a:pathLst>
              <a:path w="256" h="256">
                <a:moveTo>
                  <a:pt x="200" y="0"/>
                </a:moveTo>
                <a:lnTo>
                  <a:pt x="200" y="0"/>
                </a:lnTo>
                <a:lnTo>
                  <a:pt x="188" y="2"/>
                </a:lnTo>
                <a:lnTo>
                  <a:pt x="178" y="8"/>
                </a:lnTo>
                <a:lnTo>
                  <a:pt x="170" y="16"/>
                </a:lnTo>
                <a:lnTo>
                  <a:pt x="162" y="28"/>
                </a:lnTo>
                <a:lnTo>
                  <a:pt x="162" y="28"/>
                </a:lnTo>
                <a:lnTo>
                  <a:pt x="162" y="28"/>
                </a:lnTo>
                <a:lnTo>
                  <a:pt x="150" y="46"/>
                </a:lnTo>
                <a:lnTo>
                  <a:pt x="136" y="60"/>
                </a:lnTo>
                <a:lnTo>
                  <a:pt x="130" y="66"/>
                </a:lnTo>
                <a:lnTo>
                  <a:pt x="122" y="68"/>
                </a:lnTo>
                <a:lnTo>
                  <a:pt x="114" y="72"/>
                </a:lnTo>
                <a:lnTo>
                  <a:pt x="106" y="72"/>
                </a:lnTo>
                <a:lnTo>
                  <a:pt x="100" y="72"/>
                </a:lnTo>
                <a:lnTo>
                  <a:pt x="66" y="72"/>
                </a:lnTo>
                <a:lnTo>
                  <a:pt x="32" y="72"/>
                </a:lnTo>
                <a:lnTo>
                  <a:pt x="32" y="72"/>
                </a:lnTo>
                <a:lnTo>
                  <a:pt x="26" y="72"/>
                </a:lnTo>
                <a:lnTo>
                  <a:pt x="20" y="76"/>
                </a:lnTo>
                <a:lnTo>
                  <a:pt x="14" y="78"/>
                </a:lnTo>
                <a:lnTo>
                  <a:pt x="10" y="84"/>
                </a:lnTo>
                <a:lnTo>
                  <a:pt x="6" y="90"/>
                </a:lnTo>
                <a:lnTo>
                  <a:pt x="2" y="96"/>
                </a:lnTo>
                <a:lnTo>
                  <a:pt x="0" y="104"/>
                </a:lnTo>
                <a:lnTo>
                  <a:pt x="0" y="112"/>
                </a:lnTo>
                <a:lnTo>
                  <a:pt x="0" y="112"/>
                </a:lnTo>
                <a:lnTo>
                  <a:pt x="0" y="120"/>
                </a:lnTo>
                <a:lnTo>
                  <a:pt x="2" y="128"/>
                </a:lnTo>
                <a:lnTo>
                  <a:pt x="6" y="134"/>
                </a:lnTo>
                <a:lnTo>
                  <a:pt x="10" y="140"/>
                </a:lnTo>
                <a:lnTo>
                  <a:pt x="14" y="146"/>
                </a:lnTo>
                <a:lnTo>
                  <a:pt x="20" y="148"/>
                </a:lnTo>
                <a:lnTo>
                  <a:pt x="26" y="152"/>
                </a:lnTo>
                <a:lnTo>
                  <a:pt x="32" y="152"/>
                </a:lnTo>
                <a:lnTo>
                  <a:pt x="32" y="152"/>
                </a:lnTo>
                <a:lnTo>
                  <a:pt x="38" y="154"/>
                </a:lnTo>
                <a:lnTo>
                  <a:pt x="44" y="156"/>
                </a:lnTo>
                <a:lnTo>
                  <a:pt x="46" y="162"/>
                </a:lnTo>
                <a:lnTo>
                  <a:pt x="48" y="168"/>
                </a:lnTo>
                <a:lnTo>
                  <a:pt x="48" y="240"/>
                </a:lnTo>
                <a:lnTo>
                  <a:pt x="48" y="240"/>
                </a:lnTo>
                <a:lnTo>
                  <a:pt x="50" y="246"/>
                </a:lnTo>
                <a:lnTo>
                  <a:pt x="52" y="252"/>
                </a:lnTo>
                <a:lnTo>
                  <a:pt x="58" y="254"/>
                </a:lnTo>
                <a:lnTo>
                  <a:pt x="64" y="256"/>
                </a:lnTo>
                <a:lnTo>
                  <a:pt x="96" y="256"/>
                </a:lnTo>
                <a:lnTo>
                  <a:pt x="96" y="256"/>
                </a:lnTo>
                <a:lnTo>
                  <a:pt x="102" y="254"/>
                </a:lnTo>
                <a:lnTo>
                  <a:pt x="108" y="252"/>
                </a:lnTo>
                <a:lnTo>
                  <a:pt x="110" y="246"/>
                </a:lnTo>
                <a:lnTo>
                  <a:pt x="112" y="240"/>
                </a:lnTo>
                <a:lnTo>
                  <a:pt x="112" y="232"/>
                </a:lnTo>
                <a:lnTo>
                  <a:pt x="112" y="232"/>
                </a:lnTo>
                <a:lnTo>
                  <a:pt x="110" y="226"/>
                </a:lnTo>
                <a:lnTo>
                  <a:pt x="108" y="222"/>
                </a:lnTo>
                <a:lnTo>
                  <a:pt x="106" y="220"/>
                </a:lnTo>
                <a:lnTo>
                  <a:pt x="104" y="216"/>
                </a:lnTo>
                <a:lnTo>
                  <a:pt x="104" y="160"/>
                </a:lnTo>
                <a:lnTo>
                  <a:pt x="104" y="160"/>
                </a:lnTo>
                <a:lnTo>
                  <a:pt x="104" y="160"/>
                </a:lnTo>
                <a:lnTo>
                  <a:pt x="104" y="160"/>
                </a:lnTo>
                <a:lnTo>
                  <a:pt x="106" y="156"/>
                </a:lnTo>
                <a:lnTo>
                  <a:pt x="106" y="156"/>
                </a:lnTo>
                <a:lnTo>
                  <a:pt x="106" y="156"/>
                </a:lnTo>
                <a:lnTo>
                  <a:pt x="106" y="156"/>
                </a:lnTo>
                <a:lnTo>
                  <a:pt x="108" y="154"/>
                </a:lnTo>
                <a:lnTo>
                  <a:pt x="108" y="154"/>
                </a:lnTo>
                <a:lnTo>
                  <a:pt x="108" y="154"/>
                </a:lnTo>
                <a:lnTo>
                  <a:pt x="108" y="154"/>
                </a:lnTo>
                <a:lnTo>
                  <a:pt x="108" y="154"/>
                </a:lnTo>
                <a:lnTo>
                  <a:pt x="108" y="154"/>
                </a:lnTo>
                <a:lnTo>
                  <a:pt x="110" y="152"/>
                </a:lnTo>
                <a:lnTo>
                  <a:pt x="110" y="152"/>
                </a:lnTo>
                <a:lnTo>
                  <a:pt x="118" y="154"/>
                </a:lnTo>
                <a:lnTo>
                  <a:pt x="124" y="156"/>
                </a:lnTo>
                <a:lnTo>
                  <a:pt x="138" y="166"/>
                </a:lnTo>
                <a:lnTo>
                  <a:pt x="150" y="178"/>
                </a:lnTo>
                <a:lnTo>
                  <a:pt x="162" y="196"/>
                </a:lnTo>
                <a:lnTo>
                  <a:pt x="162" y="196"/>
                </a:lnTo>
                <a:lnTo>
                  <a:pt x="162" y="196"/>
                </a:lnTo>
                <a:lnTo>
                  <a:pt x="170" y="208"/>
                </a:lnTo>
                <a:lnTo>
                  <a:pt x="178" y="216"/>
                </a:lnTo>
                <a:lnTo>
                  <a:pt x="188" y="222"/>
                </a:lnTo>
                <a:lnTo>
                  <a:pt x="200" y="224"/>
                </a:lnTo>
                <a:lnTo>
                  <a:pt x="200" y="224"/>
                </a:lnTo>
                <a:lnTo>
                  <a:pt x="206" y="224"/>
                </a:lnTo>
                <a:lnTo>
                  <a:pt x="212" y="222"/>
                </a:lnTo>
                <a:lnTo>
                  <a:pt x="224" y="214"/>
                </a:lnTo>
                <a:lnTo>
                  <a:pt x="234" y="204"/>
                </a:lnTo>
                <a:lnTo>
                  <a:pt x="242" y="188"/>
                </a:lnTo>
                <a:lnTo>
                  <a:pt x="248" y="172"/>
                </a:lnTo>
                <a:lnTo>
                  <a:pt x="252" y="152"/>
                </a:lnTo>
                <a:lnTo>
                  <a:pt x="256" y="132"/>
                </a:lnTo>
                <a:lnTo>
                  <a:pt x="256" y="112"/>
                </a:lnTo>
                <a:lnTo>
                  <a:pt x="256" y="112"/>
                </a:lnTo>
                <a:lnTo>
                  <a:pt x="256" y="92"/>
                </a:lnTo>
                <a:lnTo>
                  <a:pt x="252" y="72"/>
                </a:lnTo>
                <a:lnTo>
                  <a:pt x="248" y="52"/>
                </a:lnTo>
                <a:lnTo>
                  <a:pt x="242" y="36"/>
                </a:lnTo>
                <a:lnTo>
                  <a:pt x="234" y="20"/>
                </a:lnTo>
                <a:lnTo>
                  <a:pt x="224" y="10"/>
                </a:lnTo>
                <a:lnTo>
                  <a:pt x="212" y="2"/>
                </a:lnTo>
                <a:lnTo>
                  <a:pt x="206" y="0"/>
                </a:lnTo>
                <a:lnTo>
                  <a:pt x="200" y="0"/>
                </a:lnTo>
                <a:close/>
                <a:moveTo>
                  <a:pt x="160" y="112"/>
                </a:moveTo>
                <a:lnTo>
                  <a:pt x="160" y="112"/>
                </a:lnTo>
                <a:lnTo>
                  <a:pt x="162" y="88"/>
                </a:lnTo>
                <a:lnTo>
                  <a:pt x="184" y="88"/>
                </a:lnTo>
                <a:lnTo>
                  <a:pt x="184" y="88"/>
                </a:lnTo>
                <a:lnTo>
                  <a:pt x="190" y="90"/>
                </a:lnTo>
                <a:lnTo>
                  <a:pt x="196" y="96"/>
                </a:lnTo>
                <a:lnTo>
                  <a:pt x="198" y="102"/>
                </a:lnTo>
                <a:lnTo>
                  <a:pt x="200" y="112"/>
                </a:lnTo>
                <a:lnTo>
                  <a:pt x="200" y="112"/>
                </a:lnTo>
                <a:lnTo>
                  <a:pt x="198" y="122"/>
                </a:lnTo>
                <a:lnTo>
                  <a:pt x="196" y="128"/>
                </a:lnTo>
                <a:lnTo>
                  <a:pt x="190" y="134"/>
                </a:lnTo>
                <a:lnTo>
                  <a:pt x="184" y="136"/>
                </a:lnTo>
                <a:lnTo>
                  <a:pt x="162" y="136"/>
                </a:lnTo>
                <a:lnTo>
                  <a:pt x="162" y="136"/>
                </a:lnTo>
                <a:lnTo>
                  <a:pt x="160" y="112"/>
                </a:lnTo>
                <a:close/>
                <a:moveTo>
                  <a:pt x="16" y="112"/>
                </a:moveTo>
                <a:lnTo>
                  <a:pt x="16" y="112"/>
                </a:lnTo>
                <a:lnTo>
                  <a:pt x="18" y="102"/>
                </a:lnTo>
                <a:lnTo>
                  <a:pt x="20" y="96"/>
                </a:lnTo>
                <a:lnTo>
                  <a:pt x="26" y="90"/>
                </a:lnTo>
                <a:lnTo>
                  <a:pt x="32" y="88"/>
                </a:lnTo>
                <a:lnTo>
                  <a:pt x="88" y="88"/>
                </a:lnTo>
                <a:lnTo>
                  <a:pt x="88" y="88"/>
                </a:lnTo>
                <a:lnTo>
                  <a:pt x="82" y="98"/>
                </a:lnTo>
                <a:lnTo>
                  <a:pt x="80" y="112"/>
                </a:lnTo>
                <a:lnTo>
                  <a:pt x="80" y="112"/>
                </a:lnTo>
                <a:lnTo>
                  <a:pt x="82" y="126"/>
                </a:lnTo>
                <a:lnTo>
                  <a:pt x="88" y="136"/>
                </a:lnTo>
                <a:lnTo>
                  <a:pt x="32" y="136"/>
                </a:lnTo>
                <a:lnTo>
                  <a:pt x="32" y="136"/>
                </a:lnTo>
                <a:lnTo>
                  <a:pt x="26" y="134"/>
                </a:lnTo>
                <a:lnTo>
                  <a:pt x="20" y="128"/>
                </a:lnTo>
                <a:lnTo>
                  <a:pt x="18" y="122"/>
                </a:lnTo>
                <a:lnTo>
                  <a:pt x="16" y="112"/>
                </a:lnTo>
                <a:close/>
                <a:moveTo>
                  <a:pt x="96" y="240"/>
                </a:moveTo>
                <a:lnTo>
                  <a:pt x="64" y="240"/>
                </a:lnTo>
                <a:lnTo>
                  <a:pt x="64" y="168"/>
                </a:lnTo>
                <a:lnTo>
                  <a:pt x="64" y="168"/>
                </a:lnTo>
                <a:lnTo>
                  <a:pt x="62" y="160"/>
                </a:lnTo>
                <a:lnTo>
                  <a:pt x="60" y="152"/>
                </a:lnTo>
                <a:lnTo>
                  <a:pt x="66" y="152"/>
                </a:lnTo>
                <a:lnTo>
                  <a:pt x="66" y="152"/>
                </a:lnTo>
                <a:lnTo>
                  <a:pt x="90" y="152"/>
                </a:lnTo>
                <a:lnTo>
                  <a:pt x="90" y="152"/>
                </a:lnTo>
                <a:lnTo>
                  <a:pt x="88" y="160"/>
                </a:lnTo>
                <a:lnTo>
                  <a:pt x="88" y="216"/>
                </a:lnTo>
                <a:lnTo>
                  <a:pt x="88" y="216"/>
                </a:lnTo>
                <a:lnTo>
                  <a:pt x="88" y="222"/>
                </a:lnTo>
                <a:lnTo>
                  <a:pt x="90" y="226"/>
                </a:lnTo>
                <a:lnTo>
                  <a:pt x="94" y="232"/>
                </a:lnTo>
                <a:lnTo>
                  <a:pt x="94" y="232"/>
                </a:lnTo>
                <a:lnTo>
                  <a:pt x="96" y="234"/>
                </a:lnTo>
                <a:lnTo>
                  <a:pt x="96" y="240"/>
                </a:lnTo>
                <a:close/>
                <a:moveTo>
                  <a:pt x="106" y="136"/>
                </a:moveTo>
                <a:lnTo>
                  <a:pt x="104" y="136"/>
                </a:lnTo>
                <a:lnTo>
                  <a:pt x="104" y="136"/>
                </a:lnTo>
                <a:lnTo>
                  <a:pt x="104" y="136"/>
                </a:lnTo>
                <a:lnTo>
                  <a:pt x="98" y="134"/>
                </a:lnTo>
                <a:lnTo>
                  <a:pt x="92" y="128"/>
                </a:lnTo>
                <a:lnTo>
                  <a:pt x="90" y="122"/>
                </a:lnTo>
                <a:lnTo>
                  <a:pt x="88" y="112"/>
                </a:lnTo>
                <a:lnTo>
                  <a:pt x="88" y="112"/>
                </a:lnTo>
                <a:lnTo>
                  <a:pt x="90" y="102"/>
                </a:lnTo>
                <a:lnTo>
                  <a:pt x="92" y="96"/>
                </a:lnTo>
                <a:lnTo>
                  <a:pt x="98" y="90"/>
                </a:lnTo>
                <a:lnTo>
                  <a:pt x="104" y="88"/>
                </a:lnTo>
                <a:lnTo>
                  <a:pt x="106" y="88"/>
                </a:lnTo>
                <a:lnTo>
                  <a:pt x="106" y="88"/>
                </a:lnTo>
                <a:lnTo>
                  <a:pt x="116" y="86"/>
                </a:lnTo>
                <a:lnTo>
                  <a:pt x="128" y="84"/>
                </a:lnTo>
                <a:lnTo>
                  <a:pt x="138" y="78"/>
                </a:lnTo>
                <a:lnTo>
                  <a:pt x="148" y="72"/>
                </a:lnTo>
                <a:lnTo>
                  <a:pt x="148" y="72"/>
                </a:lnTo>
                <a:lnTo>
                  <a:pt x="144" y="92"/>
                </a:lnTo>
                <a:lnTo>
                  <a:pt x="144" y="112"/>
                </a:lnTo>
                <a:lnTo>
                  <a:pt x="144" y="112"/>
                </a:lnTo>
                <a:lnTo>
                  <a:pt x="144" y="132"/>
                </a:lnTo>
                <a:lnTo>
                  <a:pt x="148" y="152"/>
                </a:lnTo>
                <a:lnTo>
                  <a:pt x="148" y="152"/>
                </a:lnTo>
                <a:lnTo>
                  <a:pt x="138" y="146"/>
                </a:lnTo>
                <a:lnTo>
                  <a:pt x="128" y="140"/>
                </a:lnTo>
                <a:lnTo>
                  <a:pt x="116" y="138"/>
                </a:lnTo>
                <a:lnTo>
                  <a:pt x="106" y="136"/>
                </a:lnTo>
                <a:close/>
                <a:moveTo>
                  <a:pt x="200" y="208"/>
                </a:moveTo>
                <a:lnTo>
                  <a:pt x="200" y="208"/>
                </a:lnTo>
                <a:lnTo>
                  <a:pt x="194" y="206"/>
                </a:lnTo>
                <a:lnTo>
                  <a:pt x="188" y="204"/>
                </a:lnTo>
                <a:lnTo>
                  <a:pt x="184" y="198"/>
                </a:lnTo>
                <a:lnTo>
                  <a:pt x="178" y="192"/>
                </a:lnTo>
                <a:lnTo>
                  <a:pt x="170" y="174"/>
                </a:lnTo>
                <a:lnTo>
                  <a:pt x="164" y="152"/>
                </a:lnTo>
                <a:lnTo>
                  <a:pt x="184" y="152"/>
                </a:lnTo>
                <a:lnTo>
                  <a:pt x="184" y="152"/>
                </a:lnTo>
                <a:lnTo>
                  <a:pt x="190" y="152"/>
                </a:lnTo>
                <a:lnTo>
                  <a:pt x="196" y="148"/>
                </a:lnTo>
                <a:lnTo>
                  <a:pt x="202" y="146"/>
                </a:lnTo>
                <a:lnTo>
                  <a:pt x="206" y="140"/>
                </a:lnTo>
                <a:lnTo>
                  <a:pt x="210" y="134"/>
                </a:lnTo>
                <a:lnTo>
                  <a:pt x="214" y="128"/>
                </a:lnTo>
                <a:lnTo>
                  <a:pt x="216" y="120"/>
                </a:lnTo>
                <a:lnTo>
                  <a:pt x="216" y="112"/>
                </a:lnTo>
                <a:lnTo>
                  <a:pt x="216" y="112"/>
                </a:lnTo>
                <a:lnTo>
                  <a:pt x="216" y="104"/>
                </a:lnTo>
                <a:lnTo>
                  <a:pt x="214" y="96"/>
                </a:lnTo>
                <a:lnTo>
                  <a:pt x="210" y="90"/>
                </a:lnTo>
                <a:lnTo>
                  <a:pt x="206" y="84"/>
                </a:lnTo>
                <a:lnTo>
                  <a:pt x="202" y="78"/>
                </a:lnTo>
                <a:lnTo>
                  <a:pt x="196" y="76"/>
                </a:lnTo>
                <a:lnTo>
                  <a:pt x="190" y="72"/>
                </a:lnTo>
                <a:lnTo>
                  <a:pt x="184" y="72"/>
                </a:lnTo>
                <a:lnTo>
                  <a:pt x="164" y="72"/>
                </a:lnTo>
                <a:lnTo>
                  <a:pt x="164" y="72"/>
                </a:lnTo>
                <a:lnTo>
                  <a:pt x="170" y="50"/>
                </a:lnTo>
                <a:lnTo>
                  <a:pt x="178" y="32"/>
                </a:lnTo>
                <a:lnTo>
                  <a:pt x="184" y="26"/>
                </a:lnTo>
                <a:lnTo>
                  <a:pt x="188" y="20"/>
                </a:lnTo>
                <a:lnTo>
                  <a:pt x="194" y="18"/>
                </a:lnTo>
                <a:lnTo>
                  <a:pt x="200" y="16"/>
                </a:lnTo>
                <a:lnTo>
                  <a:pt x="200" y="16"/>
                </a:lnTo>
                <a:lnTo>
                  <a:pt x="208" y="18"/>
                </a:lnTo>
                <a:lnTo>
                  <a:pt x="216" y="24"/>
                </a:lnTo>
                <a:lnTo>
                  <a:pt x="222" y="32"/>
                </a:lnTo>
                <a:lnTo>
                  <a:pt x="228" y="44"/>
                </a:lnTo>
                <a:lnTo>
                  <a:pt x="234" y="58"/>
                </a:lnTo>
                <a:lnTo>
                  <a:pt x="236" y="74"/>
                </a:lnTo>
                <a:lnTo>
                  <a:pt x="240" y="92"/>
                </a:lnTo>
                <a:lnTo>
                  <a:pt x="240" y="112"/>
                </a:lnTo>
                <a:lnTo>
                  <a:pt x="240" y="112"/>
                </a:lnTo>
                <a:lnTo>
                  <a:pt x="240" y="132"/>
                </a:lnTo>
                <a:lnTo>
                  <a:pt x="236" y="150"/>
                </a:lnTo>
                <a:lnTo>
                  <a:pt x="234" y="166"/>
                </a:lnTo>
                <a:lnTo>
                  <a:pt x="228" y="180"/>
                </a:lnTo>
                <a:lnTo>
                  <a:pt x="222" y="192"/>
                </a:lnTo>
                <a:lnTo>
                  <a:pt x="216" y="200"/>
                </a:lnTo>
                <a:lnTo>
                  <a:pt x="208" y="206"/>
                </a:lnTo>
                <a:lnTo>
                  <a:pt x="200" y="208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>
              <a:latin typeface="+mj-lt"/>
            </a:endParaRPr>
          </a:p>
        </p:txBody>
      </p:sp>
      <p:sp>
        <p:nvSpPr>
          <p:cNvPr id="40" name="Freeform 115"/>
          <p:cNvSpPr>
            <a:spLocks noEditPoints="1"/>
          </p:cNvSpPr>
          <p:nvPr/>
        </p:nvSpPr>
        <p:spPr bwMode="auto">
          <a:xfrm>
            <a:off x="5394741" y="1808375"/>
            <a:ext cx="494128" cy="401542"/>
          </a:xfrm>
          <a:custGeom>
            <a:avLst/>
            <a:gdLst/>
            <a:ahLst/>
            <a:cxnLst>
              <a:cxn ang="0">
                <a:pos x="160" y="0"/>
              </a:cxn>
              <a:cxn ang="0">
                <a:pos x="122" y="8"/>
              </a:cxn>
              <a:cxn ang="0">
                <a:pos x="92" y="28"/>
              </a:cxn>
              <a:cxn ang="0">
                <a:pos x="72" y="58"/>
              </a:cxn>
              <a:cxn ang="0">
                <a:pos x="64" y="96"/>
              </a:cxn>
              <a:cxn ang="0">
                <a:pos x="64" y="108"/>
              </a:cxn>
              <a:cxn ang="0">
                <a:pos x="70" y="130"/>
              </a:cxn>
              <a:cxn ang="0">
                <a:pos x="8" y="208"/>
              </a:cxn>
              <a:cxn ang="0">
                <a:pos x="8" y="208"/>
              </a:cxn>
              <a:cxn ang="0">
                <a:pos x="0" y="228"/>
              </a:cxn>
              <a:cxn ang="0">
                <a:pos x="2" y="238"/>
              </a:cxn>
              <a:cxn ang="0">
                <a:pos x="18" y="254"/>
              </a:cxn>
              <a:cxn ang="0">
                <a:pos x="28" y="256"/>
              </a:cxn>
              <a:cxn ang="0">
                <a:pos x="48" y="248"/>
              </a:cxn>
              <a:cxn ang="0">
                <a:pos x="116" y="180"/>
              </a:cxn>
              <a:cxn ang="0">
                <a:pos x="126" y="186"/>
              </a:cxn>
              <a:cxn ang="0">
                <a:pos x="148" y="192"/>
              </a:cxn>
              <a:cxn ang="0">
                <a:pos x="160" y="192"/>
              </a:cxn>
              <a:cxn ang="0">
                <a:pos x="198" y="184"/>
              </a:cxn>
              <a:cxn ang="0">
                <a:pos x="228" y="164"/>
              </a:cxn>
              <a:cxn ang="0">
                <a:pos x="248" y="134"/>
              </a:cxn>
              <a:cxn ang="0">
                <a:pos x="256" y="96"/>
              </a:cxn>
              <a:cxn ang="0">
                <a:pos x="254" y="76"/>
              </a:cxn>
              <a:cxn ang="0">
                <a:pos x="240" y="42"/>
              </a:cxn>
              <a:cxn ang="0">
                <a:pos x="214" y="16"/>
              </a:cxn>
              <a:cxn ang="0">
                <a:pos x="180" y="2"/>
              </a:cxn>
              <a:cxn ang="0">
                <a:pos x="38" y="238"/>
              </a:cxn>
              <a:cxn ang="0">
                <a:pos x="34" y="240"/>
              </a:cxn>
              <a:cxn ang="0">
                <a:pos x="28" y="242"/>
              </a:cxn>
              <a:cxn ang="0">
                <a:pos x="18" y="238"/>
              </a:cxn>
              <a:cxn ang="0">
                <a:pos x="14" y="228"/>
              </a:cxn>
              <a:cxn ang="0">
                <a:pos x="16" y="222"/>
              </a:cxn>
              <a:cxn ang="0">
                <a:pos x="18" y="218"/>
              </a:cxn>
              <a:cxn ang="0">
                <a:pos x="82" y="154"/>
              </a:cxn>
              <a:cxn ang="0">
                <a:pos x="102" y="174"/>
              </a:cxn>
              <a:cxn ang="0">
                <a:pos x="160" y="176"/>
              </a:cxn>
              <a:cxn ang="0">
                <a:pos x="144" y="174"/>
              </a:cxn>
              <a:cxn ang="0">
                <a:pos x="116" y="162"/>
              </a:cxn>
              <a:cxn ang="0">
                <a:pos x="94" y="140"/>
              </a:cxn>
              <a:cxn ang="0">
                <a:pos x="82" y="112"/>
              </a:cxn>
              <a:cxn ang="0">
                <a:pos x="80" y="96"/>
              </a:cxn>
              <a:cxn ang="0">
                <a:pos x="86" y="64"/>
              </a:cxn>
              <a:cxn ang="0">
                <a:pos x="104" y="40"/>
              </a:cxn>
              <a:cxn ang="0">
                <a:pos x="128" y="22"/>
              </a:cxn>
              <a:cxn ang="0">
                <a:pos x="160" y="16"/>
              </a:cxn>
              <a:cxn ang="0">
                <a:pos x="176" y="18"/>
              </a:cxn>
              <a:cxn ang="0">
                <a:pos x="204" y="30"/>
              </a:cxn>
              <a:cxn ang="0">
                <a:pos x="226" y="52"/>
              </a:cxn>
              <a:cxn ang="0">
                <a:pos x="238" y="80"/>
              </a:cxn>
              <a:cxn ang="0">
                <a:pos x="240" y="96"/>
              </a:cxn>
              <a:cxn ang="0">
                <a:pos x="234" y="128"/>
              </a:cxn>
              <a:cxn ang="0">
                <a:pos x="216" y="152"/>
              </a:cxn>
              <a:cxn ang="0">
                <a:pos x="192" y="170"/>
              </a:cxn>
              <a:cxn ang="0">
                <a:pos x="160" y="176"/>
              </a:cxn>
            </a:cxnLst>
            <a:rect l="0" t="0" r="r" b="b"/>
            <a:pathLst>
              <a:path w="256" h="256">
                <a:moveTo>
                  <a:pt x="160" y="0"/>
                </a:moveTo>
                <a:lnTo>
                  <a:pt x="160" y="0"/>
                </a:lnTo>
                <a:lnTo>
                  <a:pt x="140" y="2"/>
                </a:lnTo>
                <a:lnTo>
                  <a:pt x="122" y="8"/>
                </a:lnTo>
                <a:lnTo>
                  <a:pt x="106" y="16"/>
                </a:lnTo>
                <a:lnTo>
                  <a:pt x="92" y="28"/>
                </a:lnTo>
                <a:lnTo>
                  <a:pt x="80" y="42"/>
                </a:lnTo>
                <a:lnTo>
                  <a:pt x="72" y="58"/>
                </a:lnTo>
                <a:lnTo>
                  <a:pt x="66" y="76"/>
                </a:lnTo>
                <a:lnTo>
                  <a:pt x="64" y="96"/>
                </a:lnTo>
                <a:lnTo>
                  <a:pt x="64" y="96"/>
                </a:lnTo>
                <a:lnTo>
                  <a:pt x="64" y="108"/>
                </a:lnTo>
                <a:lnTo>
                  <a:pt x="66" y="120"/>
                </a:lnTo>
                <a:lnTo>
                  <a:pt x="70" y="130"/>
                </a:lnTo>
                <a:lnTo>
                  <a:pt x="76" y="140"/>
                </a:lnTo>
                <a:lnTo>
                  <a:pt x="8" y="208"/>
                </a:lnTo>
                <a:lnTo>
                  <a:pt x="8" y="208"/>
                </a:lnTo>
                <a:lnTo>
                  <a:pt x="8" y="208"/>
                </a:lnTo>
                <a:lnTo>
                  <a:pt x="2" y="216"/>
                </a:lnTo>
                <a:lnTo>
                  <a:pt x="0" y="228"/>
                </a:lnTo>
                <a:lnTo>
                  <a:pt x="0" y="228"/>
                </a:lnTo>
                <a:lnTo>
                  <a:pt x="2" y="238"/>
                </a:lnTo>
                <a:lnTo>
                  <a:pt x="8" y="248"/>
                </a:lnTo>
                <a:lnTo>
                  <a:pt x="18" y="254"/>
                </a:lnTo>
                <a:lnTo>
                  <a:pt x="28" y="256"/>
                </a:lnTo>
                <a:lnTo>
                  <a:pt x="28" y="256"/>
                </a:lnTo>
                <a:lnTo>
                  <a:pt x="40" y="254"/>
                </a:lnTo>
                <a:lnTo>
                  <a:pt x="48" y="248"/>
                </a:lnTo>
                <a:lnTo>
                  <a:pt x="48" y="248"/>
                </a:lnTo>
                <a:lnTo>
                  <a:pt x="116" y="180"/>
                </a:lnTo>
                <a:lnTo>
                  <a:pt x="116" y="180"/>
                </a:lnTo>
                <a:lnTo>
                  <a:pt x="126" y="186"/>
                </a:lnTo>
                <a:lnTo>
                  <a:pt x="136" y="190"/>
                </a:lnTo>
                <a:lnTo>
                  <a:pt x="148" y="192"/>
                </a:lnTo>
                <a:lnTo>
                  <a:pt x="160" y="192"/>
                </a:lnTo>
                <a:lnTo>
                  <a:pt x="160" y="192"/>
                </a:lnTo>
                <a:lnTo>
                  <a:pt x="180" y="190"/>
                </a:lnTo>
                <a:lnTo>
                  <a:pt x="198" y="184"/>
                </a:lnTo>
                <a:lnTo>
                  <a:pt x="214" y="176"/>
                </a:lnTo>
                <a:lnTo>
                  <a:pt x="228" y="164"/>
                </a:lnTo>
                <a:lnTo>
                  <a:pt x="240" y="150"/>
                </a:lnTo>
                <a:lnTo>
                  <a:pt x="248" y="134"/>
                </a:lnTo>
                <a:lnTo>
                  <a:pt x="254" y="116"/>
                </a:lnTo>
                <a:lnTo>
                  <a:pt x="256" y="96"/>
                </a:lnTo>
                <a:lnTo>
                  <a:pt x="256" y="96"/>
                </a:lnTo>
                <a:lnTo>
                  <a:pt x="254" y="76"/>
                </a:lnTo>
                <a:lnTo>
                  <a:pt x="248" y="58"/>
                </a:lnTo>
                <a:lnTo>
                  <a:pt x="240" y="42"/>
                </a:lnTo>
                <a:lnTo>
                  <a:pt x="228" y="28"/>
                </a:lnTo>
                <a:lnTo>
                  <a:pt x="214" y="16"/>
                </a:lnTo>
                <a:lnTo>
                  <a:pt x="198" y="8"/>
                </a:lnTo>
                <a:lnTo>
                  <a:pt x="180" y="2"/>
                </a:lnTo>
                <a:lnTo>
                  <a:pt x="160" y="0"/>
                </a:lnTo>
                <a:close/>
                <a:moveTo>
                  <a:pt x="38" y="238"/>
                </a:moveTo>
                <a:lnTo>
                  <a:pt x="38" y="238"/>
                </a:lnTo>
                <a:lnTo>
                  <a:pt x="34" y="240"/>
                </a:lnTo>
                <a:lnTo>
                  <a:pt x="28" y="242"/>
                </a:lnTo>
                <a:lnTo>
                  <a:pt x="28" y="242"/>
                </a:lnTo>
                <a:lnTo>
                  <a:pt x="22" y="240"/>
                </a:lnTo>
                <a:lnTo>
                  <a:pt x="18" y="238"/>
                </a:lnTo>
                <a:lnTo>
                  <a:pt x="16" y="234"/>
                </a:lnTo>
                <a:lnTo>
                  <a:pt x="14" y="228"/>
                </a:lnTo>
                <a:lnTo>
                  <a:pt x="14" y="228"/>
                </a:lnTo>
                <a:lnTo>
                  <a:pt x="16" y="222"/>
                </a:lnTo>
                <a:lnTo>
                  <a:pt x="18" y="218"/>
                </a:lnTo>
                <a:lnTo>
                  <a:pt x="18" y="218"/>
                </a:lnTo>
                <a:lnTo>
                  <a:pt x="82" y="154"/>
                </a:lnTo>
                <a:lnTo>
                  <a:pt x="82" y="154"/>
                </a:lnTo>
                <a:lnTo>
                  <a:pt x="92" y="164"/>
                </a:lnTo>
                <a:lnTo>
                  <a:pt x="102" y="174"/>
                </a:lnTo>
                <a:lnTo>
                  <a:pt x="38" y="238"/>
                </a:lnTo>
                <a:close/>
                <a:moveTo>
                  <a:pt x="160" y="176"/>
                </a:moveTo>
                <a:lnTo>
                  <a:pt x="160" y="176"/>
                </a:lnTo>
                <a:lnTo>
                  <a:pt x="144" y="174"/>
                </a:lnTo>
                <a:lnTo>
                  <a:pt x="128" y="170"/>
                </a:lnTo>
                <a:lnTo>
                  <a:pt x="116" y="162"/>
                </a:lnTo>
                <a:lnTo>
                  <a:pt x="104" y="152"/>
                </a:lnTo>
                <a:lnTo>
                  <a:pt x="94" y="140"/>
                </a:lnTo>
                <a:lnTo>
                  <a:pt x="86" y="128"/>
                </a:lnTo>
                <a:lnTo>
                  <a:pt x="82" y="112"/>
                </a:lnTo>
                <a:lnTo>
                  <a:pt x="80" y="96"/>
                </a:lnTo>
                <a:lnTo>
                  <a:pt x="80" y="96"/>
                </a:lnTo>
                <a:lnTo>
                  <a:pt x="82" y="80"/>
                </a:lnTo>
                <a:lnTo>
                  <a:pt x="86" y="64"/>
                </a:lnTo>
                <a:lnTo>
                  <a:pt x="94" y="52"/>
                </a:lnTo>
                <a:lnTo>
                  <a:pt x="104" y="40"/>
                </a:lnTo>
                <a:lnTo>
                  <a:pt x="116" y="30"/>
                </a:lnTo>
                <a:lnTo>
                  <a:pt x="128" y="22"/>
                </a:lnTo>
                <a:lnTo>
                  <a:pt x="144" y="18"/>
                </a:lnTo>
                <a:lnTo>
                  <a:pt x="160" y="16"/>
                </a:lnTo>
                <a:lnTo>
                  <a:pt x="160" y="16"/>
                </a:lnTo>
                <a:lnTo>
                  <a:pt x="176" y="18"/>
                </a:lnTo>
                <a:lnTo>
                  <a:pt x="192" y="22"/>
                </a:lnTo>
                <a:lnTo>
                  <a:pt x="204" y="30"/>
                </a:lnTo>
                <a:lnTo>
                  <a:pt x="216" y="40"/>
                </a:lnTo>
                <a:lnTo>
                  <a:pt x="226" y="52"/>
                </a:lnTo>
                <a:lnTo>
                  <a:pt x="234" y="64"/>
                </a:lnTo>
                <a:lnTo>
                  <a:pt x="238" y="80"/>
                </a:lnTo>
                <a:lnTo>
                  <a:pt x="240" y="96"/>
                </a:lnTo>
                <a:lnTo>
                  <a:pt x="240" y="96"/>
                </a:lnTo>
                <a:lnTo>
                  <a:pt x="238" y="112"/>
                </a:lnTo>
                <a:lnTo>
                  <a:pt x="234" y="128"/>
                </a:lnTo>
                <a:lnTo>
                  <a:pt x="226" y="140"/>
                </a:lnTo>
                <a:lnTo>
                  <a:pt x="216" y="152"/>
                </a:lnTo>
                <a:lnTo>
                  <a:pt x="204" y="162"/>
                </a:lnTo>
                <a:lnTo>
                  <a:pt x="192" y="170"/>
                </a:lnTo>
                <a:lnTo>
                  <a:pt x="176" y="174"/>
                </a:lnTo>
                <a:lnTo>
                  <a:pt x="160" y="17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>
              <a:solidFill>
                <a:schemeClr val="bg1"/>
              </a:solidFill>
              <a:latin typeface="+mj-lt"/>
            </a:endParaRPr>
          </a:p>
        </p:txBody>
      </p:sp>
      <p:sp>
        <p:nvSpPr>
          <p:cNvPr id="41" name="Freeform 123"/>
          <p:cNvSpPr>
            <a:spLocks noEditPoints="1"/>
          </p:cNvSpPr>
          <p:nvPr/>
        </p:nvSpPr>
        <p:spPr bwMode="auto">
          <a:xfrm>
            <a:off x="3146230" y="1846135"/>
            <a:ext cx="465492" cy="424873"/>
          </a:xfrm>
          <a:custGeom>
            <a:avLst/>
            <a:gdLst/>
            <a:ahLst/>
            <a:cxnLst>
              <a:cxn ang="0">
                <a:pos x="256" y="48"/>
              </a:cxn>
              <a:cxn ang="0">
                <a:pos x="250" y="34"/>
              </a:cxn>
              <a:cxn ang="0">
                <a:pos x="238" y="24"/>
              </a:cxn>
              <a:cxn ang="0">
                <a:pos x="134" y="0"/>
              </a:cxn>
              <a:cxn ang="0">
                <a:pos x="128" y="0"/>
              </a:cxn>
              <a:cxn ang="0">
                <a:pos x="18" y="24"/>
              </a:cxn>
              <a:cxn ang="0">
                <a:pos x="12" y="28"/>
              </a:cxn>
              <a:cxn ang="0">
                <a:pos x="2" y="40"/>
              </a:cxn>
              <a:cxn ang="0">
                <a:pos x="0" y="48"/>
              </a:cxn>
              <a:cxn ang="0">
                <a:pos x="6" y="62"/>
              </a:cxn>
              <a:cxn ang="0">
                <a:pos x="18" y="72"/>
              </a:cxn>
              <a:cxn ang="0">
                <a:pos x="40" y="144"/>
              </a:cxn>
              <a:cxn ang="0">
                <a:pos x="42" y="152"/>
              </a:cxn>
              <a:cxn ang="0">
                <a:pos x="52" y="166"/>
              </a:cxn>
              <a:cxn ang="0">
                <a:pos x="72" y="176"/>
              </a:cxn>
              <a:cxn ang="0">
                <a:pos x="106" y="184"/>
              </a:cxn>
              <a:cxn ang="0">
                <a:pos x="128" y="184"/>
              </a:cxn>
              <a:cxn ang="0">
                <a:pos x="168" y="180"/>
              </a:cxn>
              <a:cxn ang="0">
                <a:pos x="196" y="172"/>
              </a:cxn>
              <a:cxn ang="0">
                <a:pos x="212" y="160"/>
              </a:cxn>
              <a:cxn ang="0">
                <a:pos x="216" y="144"/>
              </a:cxn>
              <a:cxn ang="0">
                <a:pos x="238" y="72"/>
              </a:cxn>
              <a:cxn ang="0">
                <a:pos x="244" y="68"/>
              </a:cxn>
              <a:cxn ang="0">
                <a:pos x="254" y="56"/>
              </a:cxn>
              <a:cxn ang="0">
                <a:pos x="200" y="144"/>
              </a:cxn>
              <a:cxn ang="0">
                <a:pos x="198" y="148"/>
              </a:cxn>
              <a:cxn ang="0">
                <a:pos x="190" y="156"/>
              </a:cxn>
              <a:cxn ang="0">
                <a:pos x="172" y="162"/>
              </a:cxn>
              <a:cxn ang="0">
                <a:pos x="144" y="168"/>
              </a:cxn>
              <a:cxn ang="0">
                <a:pos x="128" y="168"/>
              </a:cxn>
              <a:cxn ang="0">
                <a:pos x="96" y="166"/>
              </a:cxn>
              <a:cxn ang="0">
                <a:pos x="74" y="160"/>
              </a:cxn>
              <a:cxn ang="0">
                <a:pos x="60" y="152"/>
              </a:cxn>
              <a:cxn ang="0">
                <a:pos x="56" y="144"/>
              </a:cxn>
              <a:cxn ang="0">
                <a:pos x="122" y="96"/>
              </a:cxn>
              <a:cxn ang="0">
                <a:pos x="128" y="96"/>
              </a:cxn>
              <a:cxn ang="0">
                <a:pos x="134" y="96"/>
              </a:cxn>
              <a:cxn ang="0">
                <a:pos x="200" y="144"/>
              </a:cxn>
              <a:cxn ang="0">
                <a:pos x="130" y="80"/>
              </a:cxn>
              <a:cxn ang="0">
                <a:pos x="128" y="80"/>
              </a:cxn>
              <a:cxn ang="0">
                <a:pos x="22" y="56"/>
              </a:cxn>
              <a:cxn ang="0">
                <a:pos x="18" y="52"/>
              </a:cxn>
              <a:cxn ang="0">
                <a:pos x="16" y="48"/>
              </a:cxn>
              <a:cxn ang="0">
                <a:pos x="22" y="40"/>
              </a:cxn>
              <a:cxn ang="0">
                <a:pos x="126" y="16"/>
              </a:cxn>
              <a:cxn ang="0">
                <a:pos x="128" y="16"/>
              </a:cxn>
              <a:cxn ang="0">
                <a:pos x="234" y="40"/>
              </a:cxn>
              <a:cxn ang="0">
                <a:pos x="238" y="44"/>
              </a:cxn>
              <a:cxn ang="0">
                <a:pos x="240" y="48"/>
              </a:cxn>
              <a:cxn ang="0">
                <a:pos x="234" y="56"/>
              </a:cxn>
            </a:cxnLst>
            <a:rect l="0" t="0" r="r" b="b"/>
            <a:pathLst>
              <a:path w="256" h="184">
                <a:moveTo>
                  <a:pt x="256" y="48"/>
                </a:moveTo>
                <a:lnTo>
                  <a:pt x="256" y="48"/>
                </a:lnTo>
                <a:lnTo>
                  <a:pt x="254" y="40"/>
                </a:lnTo>
                <a:lnTo>
                  <a:pt x="250" y="34"/>
                </a:lnTo>
                <a:lnTo>
                  <a:pt x="244" y="28"/>
                </a:lnTo>
                <a:lnTo>
                  <a:pt x="238" y="24"/>
                </a:lnTo>
                <a:lnTo>
                  <a:pt x="134" y="0"/>
                </a:lnTo>
                <a:lnTo>
                  <a:pt x="134" y="0"/>
                </a:lnTo>
                <a:lnTo>
                  <a:pt x="128" y="0"/>
                </a:lnTo>
                <a:lnTo>
                  <a:pt x="128" y="0"/>
                </a:lnTo>
                <a:lnTo>
                  <a:pt x="122" y="0"/>
                </a:lnTo>
                <a:lnTo>
                  <a:pt x="18" y="24"/>
                </a:lnTo>
                <a:lnTo>
                  <a:pt x="18" y="24"/>
                </a:lnTo>
                <a:lnTo>
                  <a:pt x="12" y="28"/>
                </a:lnTo>
                <a:lnTo>
                  <a:pt x="6" y="34"/>
                </a:lnTo>
                <a:lnTo>
                  <a:pt x="2" y="40"/>
                </a:lnTo>
                <a:lnTo>
                  <a:pt x="0" y="48"/>
                </a:lnTo>
                <a:lnTo>
                  <a:pt x="0" y="48"/>
                </a:lnTo>
                <a:lnTo>
                  <a:pt x="2" y="56"/>
                </a:lnTo>
                <a:lnTo>
                  <a:pt x="6" y="62"/>
                </a:lnTo>
                <a:lnTo>
                  <a:pt x="12" y="68"/>
                </a:lnTo>
                <a:lnTo>
                  <a:pt x="18" y="72"/>
                </a:lnTo>
                <a:lnTo>
                  <a:pt x="40" y="76"/>
                </a:lnTo>
                <a:lnTo>
                  <a:pt x="40" y="144"/>
                </a:lnTo>
                <a:lnTo>
                  <a:pt x="40" y="144"/>
                </a:lnTo>
                <a:lnTo>
                  <a:pt x="42" y="152"/>
                </a:lnTo>
                <a:lnTo>
                  <a:pt x="44" y="160"/>
                </a:lnTo>
                <a:lnTo>
                  <a:pt x="52" y="166"/>
                </a:lnTo>
                <a:lnTo>
                  <a:pt x="60" y="172"/>
                </a:lnTo>
                <a:lnTo>
                  <a:pt x="72" y="176"/>
                </a:lnTo>
                <a:lnTo>
                  <a:pt x="88" y="180"/>
                </a:lnTo>
                <a:lnTo>
                  <a:pt x="106" y="184"/>
                </a:lnTo>
                <a:lnTo>
                  <a:pt x="128" y="184"/>
                </a:lnTo>
                <a:lnTo>
                  <a:pt x="128" y="184"/>
                </a:lnTo>
                <a:lnTo>
                  <a:pt x="150" y="184"/>
                </a:lnTo>
                <a:lnTo>
                  <a:pt x="168" y="180"/>
                </a:lnTo>
                <a:lnTo>
                  <a:pt x="184" y="176"/>
                </a:lnTo>
                <a:lnTo>
                  <a:pt x="196" y="172"/>
                </a:lnTo>
                <a:lnTo>
                  <a:pt x="204" y="166"/>
                </a:lnTo>
                <a:lnTo>
                  <a:pt x="212" y="160"/>
                </a:lnTo>
                <a:lnTo>
                  <a:pt x="214" y="152"/>
                </a:lnTo>
                <a:lnTo>
                  <a:pt x="216" y="144"/>
                </a:lnTo>
                <a:lnTo>
                  <a:pt x="216" y="76"/>
                </a:lnTo>
                <a:lnTo>
                  <a:pt x="238" y="72"/>
                </a:lnTo>
                <a:lnTo>
                  <a:pt x="238" y="72"/>
                </a:lnTo>
                <a:lnTo>
                  <a:pt x="244" y="68"/>
                </a:lnTo>
                <a:lnTo>
                  <a:pt x="250" y="62"/>
                </a:lnTo>
                <a:lnTo>
                  <a:pt x="254" y="56"/>
                </a:lnTo>
                <a:lnTo>
                  <a:pt x="256" y="48"/>
                </a:lnTo>
                <a:close/>
                <a:moveTo>
                  <a:pt x="200" y="144"/>
                </a:moveTo>
                <a:lnTo>
                  <a:pt x="200" y="144"/>
                </a:lnTo>
                <a:lnTo>
                  <a:pt x="198" y="148"/>
                </a:lnTo>
                <a:lnTo>
                  <a:pt x="196" y="152"/>
                </a:lnTo>
                <a:lnTo>
                  <a:pt x="190" y="156"/>
                </a:lnTo>
                <a:lnTo>
                  <a:pt x="182" y="160"/>
                </a:lnTo>
                <a:lnTo>
                  <a:pt x="172" y="162"/>
                </a:lnTo>
                <a:lnTo>
                  <a:pt x="160" y="166"/>
                </a:lnTo>
                <a:lnTo>
                  <a:pt x="144" y="168"/>
                </a:lnTo>
                <a:lnTo>
                  <a:pt x="128" y="168"/>
                </a:lnTo>
                <a:lnTo>
                  <a:pt x="128" y="168"/>
                </a:lnTo>
                <a:lnTo>
                  <a:pt x="112" y="168"/>
                </a:lnTo>
                <a:lnTo>
                  <a:pt x="96" y="166"/>
                </a:lnTo>
                <a:lnTo>
                  <a:pt x="84" y="162"/>
                </a:lnTo>
                <a:lnTo>
                  <a:pt x="74" y="160"/>
                </a:lnTo>
                <a:lnTo>
                  <a:pt x="66" y="156"/>
                </a:lnTo>
                <a:lnTo>
                  <a:pt x="60" y="152"/>
                </a:lnTo>
                <a:lnTo>
                  <a:pt x="58" y="148"/>
                </a:lnTo>
                <a:lnTo>
                  <a:pt x="56" y="144"/>
                </a:lnTo>
                <a:lnTo>
                  <a:pt x="56" y="80"/>
                </a:lnTo>
                <a:lnTo>
                  <a:pt x="122" y="96"/>
                </a:lnTo>
                <a:lnTo>
                  <a:pt x="122" y="96"/>
                </a:lnTo>
                <a:lnTo>
                  <a:pt x="128" y="96"/>
                </a:lnTo>
                <a:lnTo>
                  <a:pt x="128" y="96"/>
                </a:lnTo>
                <a:lnTo>
                  <a:pt x="134" y="96"/>
                </a:lnTo>
                <a:lnTo>
                  <a:pt x="200" y="80"/>
                </a:lnTo>
                <a:lnTo>
                  <a:pt x="200" y="144"/>
                </a:lnTo>
                <a:close/>
                <a:moveTo>
                  <a:pt x="130" y="80"/>
                </a:moveTo>
                <a:lnTo>
                  <a:pt x="130" y="80"/>
                </a:lnTo>
                <a:lnTo>
                  <a:pt x="128" y="80"/>
                </a:lnTo>
                <a:lnTo>
                  <a:pt x="128" y="80"/>
                </a:lnTo>
                <a:lnTo>
                  <a:pt x="126" y="80"/>
                </a:lnTo>
                <a:lnTo>
                  <a:pt x="22" y="56"/>
                </a:lnTo>
                <a:lnTo>
                  <a:pt x="22" y="56"/>
                </a:lnTo>
                <a:lnTo>
                  <a:pt x="18" y="52"/>
                </a:lnTo>
                <a:lnTo>
                  <a:pt x="16" y="48"/>
                </a:lnTo>
                <a:lnTo>
                  <a:pt x="16" y="48"/>
                </a:lnTo>
                <a:lnTo>
                  <a:pt x="18" y="44"/>
                </a:lnTo>
                <a:lnTo>
                  <a:pt x="22" y="40"/>
                </a:lnTo>
                <a:lnTo>
                  <a:pt x="126" y="16"/>
                </a:lnTo>
                <a:lnTo>
                  <a:pt x="126" y="16"/>
                </a:lnTo>
                <a:lnTo>
                  <a:pt x="128" y="16"/>
                </a:lnTo>
                <a:lnTo>
                  <a:pt x="128" y="16"/>
                </a:lnTo>
                <a:lnTo>
                  <a:pt x="130" y="16"/>
                </a:lnTo>
                <a:lnTo>
                  <a:pt x="234" y="40"/>
                </a:lnTo>
                <a:lnTo>
                  <a:pt x="234" y="40"/>
                </a:lnTo>
                <a:lnTo>
                  <a:pt x="238" y="44"/>
                </a:lnTo>
                <a:lnTo>
                  <a:pt x="240" y="48"/>
                </a:lnTo>
                <a:lnTo>
                  <a:pt x="240" y="48"/>
                </a:lnTo>
                <a:lnTo>
                  <a:pt x="238" y="52"/>
                </a:lnTo>
                <a:lnTo>
                  <a:pt x="234" y="56"/>
                </a:lnTo>
                <a:lnTo>
                  <a:pt x="130" y="8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>
              <a:latin typeface="+mj-lt"/>
            </a:endParaRPr>
          </a:p>
        </p:txBody>
      </p:sp>
      <p:sp>
        <p:nvSpPr>
          <p:cNvPr id="44" name="Freeform 127"/>
          <p:cNvSpPr>
            <a:spLocks/>
          </p:cNvSpPr>
          <p:nvPr/>
        </p:nvSpPr>
        <p:spPr bwMode="auto">
          <a:xfrm>
            <a:off x="3575061" y="1969800"/>
            <a:ext cx="45719" cy="177541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0" y="80"/>
              </a:cxn>
              <a:cxn ang="0">
                <a:pos x="0" y="80"/>
              </a:cxn>
              <a:cxn ang="0">
                <a:pos x="0" y="84"/>
              </a:cxn>
              <a:cxn ang="0">
                <a:pos x="2" y="86"/>
              </a:cxn>
              <a:cxn ang="0">
                <a:pos x="4" y="88"/>
              </a:cxn>
              <a:cxn ang="0">
                <a:pos x="8" y="88"/>
              </a:cxn>
              <a:cxn ang="0">
                <a:pos x="8" y="88"/>
              </a:cxn>
              <a:cxn ang="0">
                <a:pos x="12" y="88"/>
              </a:cxn>
              <a:cxn ang="0">
                <a:pos x="14" y="86"/>
              </a:cxn>
              <a:cxn ang="0">
                <a:pos x="16" y="84"/>
              </a:cxn>
              <a:cxn ang="0">
                <a:pos x="16" y="80"/>
              </a:cxn>
              <a:cxn ang="0">
                <a:pos x="16" y="8"/>
              </a:cxn>
              <a:cxn ang="0">
                <a:pos x="16" y="8"/>
              </a:cxn>
              <a:cxn ang="0">
                <a:pos x="16" y="4"/>
              </a:cxn>
              <a:cxn ang="0">
                <a:pos x="14" y="2"/>
              </a:cxn>
              <a:cxn ang="0">
                <a:pos x="12" y="0"/>
              </a:cxn>
              <a:cxn ang="0">
                <a:pos x="8" y="0"/>
              </a:cxn>
              <a:cxn ang="0">
                <a:pos x="8" y="0"/>
              </a:cxn>
              <a:cxn ang="0">
                <a:pos x="4" y="0"/>
              </a:cxn>
              <a:cxn ang="0">
                <a:pos x="2" y="2"/>
              </a:cxn>
              <a:cxn ang="0">
                <a:pos x="0" y="4"/>
              </a:cxn>
              <a:cxn ang="0">
                <a:pos x="0" y="8"/>
              </a:cxn>
            </a:cxnLst>
            <a:rect l="0" t="0" r="r" b="b"/>
            <a:pathLst>
              <a:path w="16" h="88">
                <a:moveTo>
                  <a:pt x="0" y="8"/>
                </a:moveTo>
                <a:lnTo>
                  <a:pt x="0" y="80"/>
                </a:lnTo>
                <a:lnTo>
                  <a:pt x="0" y="80"/>
                </a:lnTo>
                <a:lnTo>
                  <a:pt x="0" y="84"/>
                </a:lnTo>
                <a:lnTo>
                  <a:pt x="2" y="86"/>
                </a:lnTo>
                <a:lnTo>
                  <a:pt x="4" y="88"/>
                </a:lnTo>
                <a:lnTo>
                  <a:pt x="8" y="88"/>
                </a:lnTo>
                <a:lnTo>
                  <a:pt x="8" y="88"/>
                </a:lnTo>
                <a:lnTo>
                  <a:pt x="12" y="88"/>
                </a:lnTo>
                <a:lnTo>
                  <a:pt x="14" y="86"/>
                </a:lnTo>
                <a:lnTo>
                  <a:pt x="16" y="84"/>
                </a:lnTo>
                <a:lnTo>
                  <a:pt x="16" y="80"/>
                </a:lnTo>
                <a:lnTo>
                  <a:pt x="16" y="8"/>
                </a:lnTo>
                <a:lnTo>
                  <a:pt x="16" y="8"/>
                </a:lnTo>
                <a:lnTo>
                  <a:pt x="16" y="4"/>
                </a:lnTo>
                <a:lnTo>
                  <a:pt x="14" y="2"/>
                </a:lnTo>
                <a:lnTo>
                  <a:pt x="12" y="0"/>
                </a:lnTo>
                <a:lnTo>
                  <a:pt x="8" y="0"/>
                </a:lnTo>
                <a:lnTo>
                  <a:pt x="8" y="0"/>
                </a:lnTo>
                <a:lnTo>
                  <a:pt x="4" y="0"/>
                </a:lnTo>
                <a:lnTo>
                  <a:pt x="2" y="2"/>
                </a:lnTo>
                <a:lnTo>
                  <a:pt x="0" y="4"/>
                </a:lnTo>
                <a:lnTo>
                  <a:pt x="0" y="8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>
              <a:solidFill>
                <a:schemeClr val="bg1"/>
              </a:solidFill>
              <a:latin typeface="+mj-lt"/>
            </a:endParaRPr>
          </a:p>
        </p:txBody>
      </p:sp>
      <p:sp>
        <p:nvSpPr>
          <p:cNvPr id="45" name="Freeform 253"/>
          <p:cNvSpPr>
            <a:spLocks noEditPoints="1"/>
          </p:cNvSpPr>
          <p:nvPr/>
        </p:nvSpPr>
        <p:spPr bwMode="auto">
          <a:xfrm>
            <a:off x="1126165" y="1856533"/>
            <a:ext cx="397835" cy="404076"/>
          </a:xfrm>
          <a:custGeom>
            <a:avLst/>
            <a:gdLst/>
            <a:ahLst/>
            <a:cxnLst>
              <a:cxn ang="0">
                <a:pos x="56" y="0"/>
              </a:cxn>
              <a:cxn ang="0">
                <a:pos x="46" y="2"/>
              </a:cxn>
              <a:cxn ang="0">
                <a:pos x="34" y="14"/>
              </a:cxn>
              <a:cxn ang="0">
                <a:pos x="32" y="40"/>
              </a:cxn>
              <a:cxn ang="0">
                <a:pos x="24" y="40"/>
              </a:cxn>
              <a:cxn ang="0">
                <a:pos x="8" y="48"/>
              </a:cxn>
              <a:cxn ang="0">
                <a:pos x="0" y="64"/>
              </a:cxn>
              <a:cxn ang="0">
                <a:pos x="0" y="224"/>
              </a:cxn>
              <a:cxn ang="0">
                <a:pos x="2" y="236"/>
              </a:cxn>
              <a:cxn ang="0">
                <a:pos x="20" y="254"/>
              </a:cxn>
              <a:cxn ang="0">
                <a:pos x="32" y="256"/>
              </a:cxn>
              <a:cxn ang="0">
                <a:pos x="224" y="256"/>
              </a:cxn>
              <a:cxn ang="0">
                <a:pos x="236" y="254"/>
              </a:cxn>
              <a:cxn ang="0">
                <a:pos x="254" y="236"/>
              </a:cxn>
              <a:cxn ang="0">
                <a:pos x="256" y="224"/>
              </a:cxn>
              <a:cxn ang="0">
                <a:pos x="256" y="24"/>
              </a:cxn>
              <a:cxn ang="0">
                <a:pos x="248" y="8"/>
              </a:cxn>
              <a:cxn ang="0">
                <a:pos x="232" y="0"/>
              </a:cxn>
              <a:cxn ang="0">
                <a:pos x="240" y="224"/>
              </a:cxn>
              <a:cxn ang="0">
                <a:pos x="236" y="236"/>
              </a:cxn>
              <a:cxn ang="0">
                <a:pos x="224" y="240"/>
              </a:cxn>
              <a:cxn ang="0">
                <a:pos x="32" y="240"/>
              </a:cxn>
              <a:cxn ang="0">
                <a:pos x="20" y="236"/>
              </a:cxn>
              <a:cxn ang="0">
                <a:pos x="16" y="224"/>
              </a:cxn>
              <a:cxn ang="0">
                <a:pos x="16" y="64"/>
              </a:cxn>
              <a:cxn ang="0">
                <a:pos x="18" y="58"/>
              </a:cxn>
              <a:cxn ang="0">
                <a:pos x="24" y="56"/>
              </a:cxn>
              <a:cxn ang="0">
                <a:pos x="32" y="216"/>
              </a:cxn>
              <a:cxn ang="0">
                <a:pos x="32" y="220"/>
              </a:cxn>
              <a:cxn ang="0">
                <a:pos x="36" y="224"/>
              </a:cxn>
              <a:cxn ang="0">
                <a:pos x="40" y="224"/>
              </a:cxn>
              <a:cxn ang="0">
                <a:pos x="46" y="222"/>
              </a:cxn>
              <a:cxn ang="0">
                <a:pos x="48" y="216"/>
              </a:cxn>
              <a:cxn ang="0">
                <a:pos x="48" y="24"/>
              </a:cxn>
              <a:cxn ang="0">
                <a:pos x="50" y="18"/>
              </a:cxn>
              <a:cxn ang="0">
                <a:pos x="56" y="16"/>
              </a:cxn>
              <a:cxn ang="0">
                <a:pos x="232" y="16"/>
              </a:cxn>
              <a:cxn ang="0">
                <a:pos x="238" y="18"/>
              </a:cxn>
              <a:cxn ang="0">
                <a:pos x="240" y="24"/>
              </a:cxn>
            </a:cxnLst>
            <a:rect l="0" t="0" r="r" b="b"/>
            <a:pathLst>
              <a:path w="256" h="256">
                <a:moveTo>
                  <a:pt x="232" y="0"/>
                </a:moveTo>
                <a:lnTo>
                  <a:pt x="56" y="0"/>
                </a:lnTo>
                <a:lnTo>
                  <a:pt x="56" y="0"/>
                </a:lnTo>
                <a:lnTo>
                  <a:pt x="46" y="2"/>
                </a:lnTo>
                <a:lnTo>
                  <a:pt x="40" y="8"/>
                </a:lnTo>
                <a:lnTo>
                  <a:pt x="34" y="14"/>
                </a:lnTo>
                <a:lnTo>
                  <a:pt x="32" y="24"/>
                </a:lnTo>
                <a:lnTo>
                  <a:pt x="32" y="40"/>
                </a:lnTo>
                <a:lnTo>
                  <a:pt x="24" y="40"/>
                </a:lnTo>
                <a:lnTo>
                  <a:pt x="24" y="40"/>
                </a:lnTo>
                <a:lnTo>
                  <a:pt x="14" y="42"/>
                </a:lnTo>
                <a:lnTo>
                  <a:pt x="8" y="48"/>
                </a:lnTo>
                <a:lnTo>
                  <a:pt x="2" y="54"/>
                </a:lnTo>
                <a:lnTo>
                  <a:pt x="0" y="64"/>
                </a:lnTo>
                <a:lnTo>
                  <a:pt x="0" y="224"/>
                </a:lnTo>
                <a:lnTo>
                  <a:pt x="0" y="224"/>
                </a:lnTo>
                <a:lnTo>
                  <a:pt x="0" y="230"/>
                </a:lnTo>
                <a:lnTo>
                  <a:pt x="2" y="236"/>
                </a:lnTo>
                <a:lnTo>
                  <a:pt x="10" y="246"/>
                </a:lnTo>
                <a:lnTo>
                  <a:pt x="20" y="254"/>
                </a:lnTo>
                <a:lnTo>
                  <a:pt x="26" y="256"/>
                </a:lnTo>
                <a:lnTo>
                  <a:pt x="32" y="256"/>
                </a:lnTo>
                <a:lnTo>
                  <a:pt x="224" y="256"/>
                </a:lnTo>
                <a:lnTo>
                  <a:pt x="224" y="256"/>
                </a:lnTo>
                <a:lnTo>
                  <a:pt x="230" y="256"/>
                </a:lnTo>
                <a:lnTo>
                  <a:pt x="236" y="254"/>
                </a:lnTo>
                <a:lnTo>
                  <a:pt x="246" y="246"/>
                </a:lnTo>
                <a:lnTo>
                  <a:pt x="254" y="236"/>
                </a:lnTo>
                <a:lnTo>
                  <a:pt x="256" y="230"/>
                </a:lnTo>
                <a:lnTo>
                  <a:pt x="256" y="224"/>
                </a:lnTo>
                <a:lnTo>
                  <a:pt x="256" y="24"/>
                </a:lnTo>
                <a:lnTo>
                  <a:pt x="256" y="24"/>
                </a:lnTo>
                <a:lnTo>
                  <a:pt x="254" y="14"/>
                </a:lnTo>
                <a:lnTo>
                  <a:pt x="248" y="8"/>
                </a:lnTo>
                <a:lnTo>
                  <a:pt x="242" y="2"/>
                </a:lnTo>
                <a:lnTo>
                  <a:pt x="232" y="0"/>
                </a:lnTo>
                <a:close/>
                <a:moveTo>
                  <a:pt x="240" y="224"/>
                </a:moveTo>
                <a:lnTo>
                  <a:pt x="240" y="224"/>
                </a:lnTo>
                <a:lnTo>
                  <a:pt x="238" y="230"/>
                </a:lnTo>
                <a:lnTo>
                  <a:pt x="236" y="236"/>
                </a:lnTo>
                <a:lnTo>
                  <a:pt x="230" y="238"/>
                </a:lnTo>
                <a:lnTo>
                  <a:pt x="224" y="240"/>
                </a:lnTo>
                <a:lnTo>
                  <a:pt x="32" y="240"/>
                </a:lnTo>
                <a:lnTo>
                  <a:pt x="32" y="240"/>
                </a:lnTo>
                <a:lnTo>
                  <a:pt x="26" y="238"/>
                </a:lnTo>
                <a:lnTo>
                  <a:pt x="20" y="236"/>
                </a:lnTo>
                <a:lnTo>
                  <a:pt x="18" y="230"/>
                </a:lnTo>
                <a:lnTo>
                  <a:pt x="16" y="224"/>
                </a:lnTo>
                <a:lnTo>
                  <a:pt x="16" y="64"/>
                </a:lnTo>
                <a:lnTo>
                  <a:pt x="16" y="64"/>
                </a:lnTo>
                <a:lnTo>
                  <a:pt x="16" y="60"/>
                </a:lnTo>
                <a:lnTo>
                  <a:pt x="18" y="58"/>
                </a:lnTo>
                <a:lnTo>
                  <a:pt x="20" y="56"/>
                </a:lnTo>
                <a:lnTo>
                  <a:pt x="24" y="56"/>
                </a:lnTo>
                <a:lnTo>
                  <a:pt x="32" y="56"/>
                </a:lnTo>
                <a:lnTo>
                  <a:pt x="32" y="216"/>
                </a:lnTo>
                <a:lnTo>
                  <a:pt x="32" y="216"/>
                </a:lnTo>
                <a:lnTo>
                  <a:pt x="32" y="220"/>
                </a:lnTo>
                <a:lnTo>
                  <a:pt x="34" y="222"/>
                </a:lnTo>
                <a:lnTo>
                  <a:pt x="36" y="224"/>
                </a:lnTo>
                <a:lnTo>
                  <a:pt x="40" y="224"/>
                </a:lnTo>
                <a:lnTo>
                  <a:pt x="40" y="224"/>
                </a:lnTo>
                <a:lnTo>
                  <a:pt x="44" y="224"/>
                </a:lnTo>
                <a:lnTo>
                  <a:pt x="46" y="222"/>
                </a:lnTo>
                <a:lnTo>
                  <a:pt x="48" y="220"/>
                </a:lnTo>
                <a:lnTo>
                  <a:pt x="48" y="216"/>
                </a:lnTo>
                <a:lnTo>
                  <a:pt x="48" y="24"/>
                </a:lnTo>
                <a:lnTo>
                  <a:pt x="48" y="24"/>
                </a:lnTo>
                <a:lnTo>
                  <a:pt x="48" y="20"/>
                </a:lnTo>
                <a:lnTo>
                  <a:pt x="50" y="18"/>
                </a:lnTo>
                <a:lnTo>
                  <a:pt x="52" y="16"/>
                </a:lnTo>
                <a:lnTo>
                  <a:pt x="56" y="16"/>
                </a:lnTo>
                <a:lnTo>
                  <a:pt x="232" y="16"/>
                </a:lnTo>
                <a:lnTo>
                  <a:pt x="232" y="16"/>
                </a:lnTo>
                <a:lnTo>
                  <a:pt x="236" y="16"/>
                </a:lnTo>
                <a:lnTo>
                  <a:pt x="238" y="18"/>
                </a:lnTo>
                <a:lnTo>
                  <a:pt x="240" y="20"/>
                </a:lnTo>
                <a:lnTo>
                  <a:pt x="240" y="24"/>
                </a:lnTo>
                <a:lnTo>
                  <a:pt x="240" y="2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>
              <a:latin typeface="+mj-lt"/>
            </a:endParaRPr>
          </a:p>
        </p:txBody>
      </p:sp>
      <p:sp>
        <p:nvSpPr>
          <p:cNvPr id="46" name="Freeform 278"/>
          <p:cNvSpPr>
            <a:spLocks noEditPoints="1"/>
          </p:cNvSpPr>
          <p:nvPr/>
        </p:nvSpPr>
        <p:spPr bwMode="auto">
          <a:xfrm>
            <a:off x="1213191" y="1909014"/>
            <a:ext cx="111891" cy="113646"/>
          </a:xfrm>
          <a:custGeom>
            <a:avLst/>
            <a:gdLst/>
            <a:ahLst/>
            <a:cxnLst>
              <a:cxn ang="0">
                <a:pos x="8" y="72"/>
              </a:cxn>
              <a:cxn ang="0">
                <a:pos x="64" y="72"/>
              </a:cxn>
              <a:cxn ang="0">
                <a:pos x="64" y="72"/>
              </a:cxn>
              <a:cxn ang="0">
                <a:pos x="68" y="72"/>
              </a:cxn>
              <a:cxn ang="0">
                <a:pos x="70" y="70"/>
              </a:cxn>
              <a:cxn ang="0">
                <a:pos x="72" y="68"/>
              </a:cxn>
              <a:cxn ang="0">
                <a:pos x="72" y="64"/>
              </a:cxn>
              <a:cxn ang="0">
                <a:pos x="72" y="8"/>
              </a:cxn>
              <a:cxn ang="0">
                <a:pos x="72" y="8"/>
              </a:cxn>
              <a:cxn ang="0">
                <a:pos x="72" y="4"/>
              </a:cxn>
              <a:cxn ang="0">
                <a:pos x="70" y="2"/>
              </a:cxn>
              <a:cxn ang="0">
                <a:pos x="68" y="0"/>
              </a:cxn>
              <a:cxn ang="0">
                <a:pos x="64" y="0"/>
              </a:cxn>
              <a:cxn ang="0">
                <a:pos x="8" y="0"/>
              </a:cxn>
              <a:cxn ang="0">
                <a:pos x="8" y="0"/>
              </a:cxn>
              <a:cxn ang="0">
                <a:pos x="4" y="0"/>
              </a:cxn>
              <a:cxn ang="0">
                <a:pos x="2" y="2"/>
              </a:cxn>
              <a:cxn ang="0">
                <a:pos x="0" y="4"/>
              </a:cxn>
              <a:cxn ang="0">
                <a:pos x="0" y="8"/>
              </a:cxn>
              <a:cxn ang="0">
                <a:pos x="0" y="64"/>
              </a:cxn>
              <a:cxn ang="0">
                <a:pos x="0" y="64"/>
              </a:cxn>
              <a:cxn ang="0">
                <a:pos x="0" y="68"/>
              </a:cxn>
              <a:cxn ang="0">
                <a:pos x="2" y="70"/>
              </a:cxn>
              <a:cxn ang="0">
                <a:pos x="4" y="72"/>
              </a:cxn>
              <a:cxn ang="0">
                <a:pos x="8" y="72"/>
              </a:cxn>
              <a:cxn ang="0">
                <a:pos x="16" y="16"/>
              </a:cxn>
              <a:cxn ang="0">
                <a:pos x="56" y="16"/>
              </a:cxn>
              <a:cxn ang="0">
                <a:pos x="56" y="56"/>
              </a:cxn>
              <a:cxn ang="0">
                <a:pos x="16" y="56"/>
              </a:cxn>
              <a:cxn ang="0">
                <a:pos x="16" y="16"/>
              </a:cxn>
            </a:cxnLst>
            <a:rect l="0" t="0" r="r" b="b"/>
            <a:pathLst>
              <a:path w="72" h="72">
                <a:moveTo>
                  <a:pt x="8" y="72"/>
                </a:moveTo>
                <a:lnTo>
                  <a:pt x="64" y="72"/>
                </a:lnTo>
                <a:lnTo>
                  <a:pt x="64" y="72"/>
                </a:lnTo>
                <a:lnTo>
                  <a:pt x="68" y="72"/>
                </a:lnTo>
                <a:lnTo>
                  <a:pt x="70" y="70"/>
                </a:lnTo>
                <a:lnTo>
                  <a:pt x="72" y="68"/>
                </a:lnTo>
                <a:lnTo>
                  <a:pt x="72" y="64"/>
                </a:lnTo>
                <a:lnTo>
                  <a:pt x="72" y="8"/>
                </a:lnTo>
                <a:lnTo>
                  <a:pt x="72" y="8"/>
                </a:lnTo>
                <a:lnTo>
                  <a:pt x="72" y="4"/>
                </a:lnTo>
                <a:lnTo>
                  <a:pt x="70" y="2"/>
                </a:lnTo>
                <a:lnTo>
                  <a:pt x="68" y="0"/>
                </a:lnTo>
                <a:lnTo>
                  <a:pt x="64" y="0"/>
                </a:lnTo>
                <a:lnTo>
                  <a:pt x="8" y="0"/>
                </a:lnTo>
                <a:lnTo>
                  <a:pt x="8" y="0"/>
                </a:lnTo>
                <a:lnTo>
                  <a:pt x="4" y="0"/>
                </a:lnTo>
                <a:lnTo>
                  <a:pt x="2" y="2"/>
                </a:lnTo>
                <a:lnTo>
                  <a:pt x="0" y="4"/>
                </a:lnTo>
                <a:lnTo>
                  <a:pt x="0" y="8"/>
                </a:lnTo>
                <a:lnTo>
                  <a:pt x="0" y="64"/>
                </a:lnTo>
                <a:lnTo>
                  <a:pt x="0" y="64"/>
                </a:lnTo>
                <a:lnTo>
                  <a:pt x="0" y="68"/>
                </a:lnTo>
                <a:lnTo>
                  <a:pt x="2" y="70"/>
                </a:lnTo>
                <a:lnTo>
                  <a:pt x="4" y="72"/>
                </a:lnTo>
                <a:lnTo>
                  <a:pt x="8" y="72"/>
                </a:lnTo>
                <a:close/>
                <a:moveTo>
                  <a:pt x="16" y="16"/>
                </a:moveTo>
                <a:lnTo>
                  <a:pt x="56" y="16"/>
                </a:lnTo>
                <a:lnTo>
                  <a:pt x="56" y="56"/>
                </a:lnTo>
                <a:lnTo>
                  <a:pt x="16" y="56"/>
                </a:lnTo>
                <a:lnTo>
                  <a:pt x="16" y="1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>
              <a:latin typeface="+mj-lt"/>
            </a:endParaRPr>
          </a:p>
        </p:txBody>
      </p:sp>
      <p:sp>
        <p:nvSpPr>
          <p:cNvPr id="50" name="Freeform 274"/>
          <p:cNvSpPr>
            <a:spLocks/>
          </p:cNvSpPr>
          <p:nvPr/>
        </p:nvSpPr>
        <p:spPr bwMode="auto">
          <a:xfrm>
            <a:off x="1269136" y="2058571"/>
            <a:ext cx="207874" cy="10394"/>
          </a:xfrm>
          <a:custGeom>
            <a:avLst/>
            <a:gdLst/>
            <a:ahLst/>
            <a:cxnLst>
              <a:cxn ang="0">
                <a:pos x="156" y="0"/>
              </a:cxn>
              <a:cxn ang="0">
                <a:pos x="4" y="0"/>
              </a:cxn>
              <a:cxn ang="0">
                <a:pos x="4" y="0"/>
              </a:cxn>
              <a:cxn ang="0">
                <a:pos x="2" y="2"/>
              </a:cxn>
              <a:cxn ang="0">
                <a:pos x="0" y="4"/>
              </a:cxn>
              <a:cxn ang="0">
                <a:pos x="0" y="4"/>
              </a:cxn>
              <a:cxn ang="0">
                <a:pos x="2" y="6"/>
              </a:cxn>
              <a:cxn ang="0">
                <a:pos x="4" y="8"/>
              </a:cxn>
              <a:cxn ang="0">
                <a:pos x="156" y="8"/>
              </a:cxn>
              <a:cxn ang="0">
                <a:pos x="156" y="8"/>
              </a:cxn>
              <a:cxn ang="0">
                <a:pos x="158" y="6"/>
              </a:cxn>
              <a:cxn ang="0">
                <a:pos x="160" y="4"/>
              </a:cxn>
              <a:cxn ang="0">
                <a:pos x="160" y="4"/>
              </a:cxn>
              <a:cxn ang="0">
                <a:pos x="158" y="2"/>
              </a:cxn>
              <a:cxn ang="0">
                <a:pos x="156" y="0"/>
              </a:cxn>
            </a:cxnLst>
            <a:rect l="0" t="0" r="r" b="b"/>
            <a:pathLst>
              <a:path w="160" h="8">
                <a:moveTo>
                  <a:pt x="156" y="0"/>
                </a:moveTo>
                <a:lnTo>
                  <a:pt x="4" y="0"/>
                </a:lnTo>
                <a:lnTo>
                  <a:pt x="4" y="0"/>
                </a:lnTo>
                <a:lnTo>
                  <a:pt x="2" y="2"/>
                </a:lnTo>
                <a:lnTo>
                  <a:pt x="0" y="4"/>
                </a:lnTo>
                <a:lnTo>
                  <a:pt x="0" y="4"/>
                </a:lnTo>
                <a:lnTo>
                  <a:pt x="2" y="6"/>
                </a:lnTo>
                <a:lnTo>
                  <a:pt x="4" y="8"/>
                </a:lnTo>
                <a:lnTo>
                  <a:pt x="156" y="8"/>
                </a:lnTo>
                <a:lnTo>
                  <a:pt x="156" y="8"/>
                </a:lnTo>
                <a:lnTo>
                  <a:pt x="158" y="6"/>
                </a:lnTo>
                <a:lnTo>
                  <a:pt x="160" y="4"/>
                </a:lnTo>
                <a:lnTo>
                  <a:pt x="160" y="4"/>
                </a:lnTo>
                <a:lnTo>
                  <a:pt x="158" y="2"/>
                </a:lnTo>
                <a:lnTo>
                  <a:pt x="156" y="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>
              <a:latin typeface="+mj-lt"/>
            </a:endParaRPr>
          </a:p>
        </p:txBody>
      </p:sp>
      <p:sp>
        <p:nvSpPr>
          <p:cNvPr id="51" name="Freeform 274"/>
          <p:cNvSpPr>
            <a:spLocks/>
          </p:cNvSpPr>
          <p:nvPr/>
        </p:nvSpPr>
        <p:spPr bwMode="auto">
          <a:xfrm>
            <a:off x="1264359" y="2128573"/>
            <a:ext cx="207874" cy="10394"/>
          </a:xfrm>
          <a:custGeom>
            <a:avLst/>
            <a:gdLst/>
            <a:ahLst/>
            <a:cxnLst>
              <a:cxn ang="0">
                <a:pos x="156" y="0"/>
              </a:cxn>
              <a:cxn ang="0">
                <a:pos x="4" y="0"/>
              </a:cxn>
              <a:cxn ang="0">
                <a:pos x="4" y="0"/>
              </a:cxn>
              <a:cxn ang="0">
                <a:pos x="2" y="2"/>
              </a:cxn>
              <a:cxn ang="0">
                <a:pos x="0" y="4"/>
              </a:cxn>
              <a:cxn ang="0">
                <a:pos x="0" y="4"/>
              </a:cxn>
              <a:cxn ang="0">
                <a:pos x="2" y="6"/>
              </a:cxn>
              <a:cxn ang="0">
                <a:pos x="4" y="8"/>
              </a:cxn>
              <a:cxn ang="0">
                <a:pos x="156" y="8"/>
              </a:cxn>
              <a:cxn ang="0">
                <a:pos x="156" y="8"/>
              </a:cxn>
              <a:cxn ang="0">
                <a:pos x="158" y="6"/>
              </a:cxn>
              <a:cxn ang="0">
                <a:pos x="160" y="4"/>
              </a:cxn>
              <a:cxn ang="0">
                <a:pos x="160" y="4"/>
              </a:cxn>
              <a:cxn ang="0">
                <a:pos x="158" y="2"/>
              </a:cxn>
              <a:cxn ang="0">
                <a:pos x="156" y="0"/>
              </a:cxn>
            </a:cxnLst>
            <a:rect l="0" t="0" r="r" b="b"/>
            <a:pathLst>
              <a:path w="160" h="8">
                <a:moveTo>
                  <a:pt x="156" y="0"/>
                </a:moveTo>
                <a:lnTo>
                  <a:pt x="4" y="0"/>
                </a:lnTo>
                <a:lnTo>
                  <a:pt x="4" y="0"/>
                </a:lnTo>
                <a:lnTo>
                  <a:pt x="2" y="2"/>
                </a:lnTo>
                <a:lnTo>
                  <a:pt x="0" y="4"/>
                </a:lnTo>
                <a:lnTo>
                  <a:pt x="0" y="4"/>
                </a:lnTo>
                <a:lnTo>
                  <a:pt x="2" y="6"/>
                </a:lnTo>
                <a:lnTo>
                  <a:pt x="4" y="8"/>
                </a:lnTo>
                <a:lnTo>
                  <a:pt x="156" y="8"/>
                </a:lnTo>
                <a:lnTo>
                  <a:pt x="156" y="8"/>
                </a:lnTo>
                <a:lnTo>
                  <a:pt x="158" y="6"/>
                </a:lnTo>
                <a:lnTo>
                  <a:pt x="160" y="4"/>
                </a:lnTo>
                <a:lnTo>
                  <a:pt x="160" y="4"/>
                </a:lnTo>
                <a:lnTo>
                  <a:pt x="158" y="2"/>
                </a:lnTo>
                <a:lnTo>
                  <a:pt x="156" y="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>
              <a:latin typeface="+mj-lt"/>
            </a:endParaRPr>
          </a:p>
        </p:txBody>
      </p:sp>
      <p:sp>
        <p:nvSpPr>
          <p:cNvPr id="52" name="Freeform 274"/>
          <p:cNvSpPr>
            <a:spLocks/>
          </p:cNvSpPr>
          <p:nvPr/>
        </p:nvSpPr>
        <p:spPr bwMode="auto">
          <a:xfrm>
            <a:off x="1264359" y="2199523"/>
            <a:ext cx="207874" cy="10394"/>
          </a:xfrm>
          <a:custGeom>
            <a:avLst/>
            <a:gdLst/>
            <a:ahLst/>
            <a:cxnLst>
              <a:cxn ang="0">
                <a:pos x="156" y="0"/>
              </a:cxn>
              <a:cxn ang="0">
                <a:pos x="4" y="0"/>
              </a:cxn>
              <a:cxn ang="0">
                <a:pos x="4" y="0"/>
              </a:cxn>
              <a:cxn ang="0">
                <a:pos x="2" y="2"/>
              </a:cxn>
              <a:cxn ang="0">
                <a:pos x="0" y="4"/>
              </a:cxn>
              <a:cxn ang="0">
                <a:pos x="0" y="4"/>
              </a:cxn>
              <a:cxn ang="0">
                <a:pos x="2" y="6"/>
              </a:cxn>
              <a:cxn ang="0">
                <a:pos x="4" y="8"/>
              </a:cxn>
              <a:cxn ang="0">
                <a:pos x="156" y="8"/>
              </a:cxn>
              <a:cxn ang="0">
                <a:pos x="156" y="8"/>
              </a:cxn>
              <a:cxn ang="0">
                <a:pos x="158" y="6"/>
              </a:cxn>
              <a:cxn ang="0">
                <a:pos x="160" y="4"/>
              </a:cxn>
              <a:cxn ang="0">
                <a:pos x="160" y="4"/>
              </a:cxn>
              <a:cxn ang="0">
                <a:pos x="158" y="2"/>
              </a:cxn>
              <a:cxn ang="0">
                <a:pos x="156" y="0"/>
              </a:cxn>
            </a:cxnLst>
            <a:rect l="0" t="0" r="r" b="b"/>
            <a:pathLst>
              <a:path w="160" h="8">
                <a:moveTo>
                  <a:pt x="156" y="0"/>
                </a:moveTo>
                <a:lnTo>
                  <a:pt x="4" y="0"/>
                </a:lnTo>
                <a:lnTo>
                  <a:pt x="4" y="0"/>
                </a:lnTo>
                <a:lnTo>
                  <a:pt x="2" y="2"/>
                </a:lnTo>
                <a:lnTo>
                  <a:pt x="0" y="4"/>
                </a:lnTo>
                <a:lnTo>
                  <a:pt x="0" y="4"/>
                </a:lnTo>
                <a:lnTo>
                  <a:pt x="2" y="6"/>
                </a:lnTo>
                <a:lnTo>
                  <a:pt x="4" y="8"/>
                </a:lnTo>
                <a:lnTo>
                  <a:pt x="156" y="8"/>
                </a:lnTo>
                <a:lnTo>
                  <a:pt x="156" y="8"/>
                </a:lnTo>
                <a:lnTo>
                  <a:pt x="158" y="6"/>
                </a:lnTo>
                <a:lnTo>
                  <a:pt x="160" y="4"/>
                </a:lnTo>
                <a:lnTo>
                  <a:pt x="160" y="4"/>
                </a:lnTo>
                <a:lnTo>
                  <a:pt x="158" y="2"/>
                </a:lnTo>
                <a:lnTo>
                  <a:pt x="156" y="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7390268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ė 7"/>
          <p:cNvGrpSpPr/>
          <p:nvPr/>
        </p:nvGrpSpPr>
        <p:grpSpPr>
          <a:xfrm>
            <a:off x="3947922" y="2223519"/>
            <a:ext cx="2077017" cy="495669"/>
            <a:chOff x="2061972" y="4088466"/>
            <a:chExt cx="2474976" cy="590640"/>
          </a:xfrm>
        </p:grpSpPr>
        <p:pic>
          <p:nvPicPr>
            <p:cNvPr id="9" name="Paveikslėlis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  <p:pic>
          <p:nvPicPr>
            <p:cNvPr id="10" name="Paveikslėlis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614593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ė 8"/>
          <p:cNvGrpSpPr/>
          <p:nvPr/>
        </p:nvGrpSpPr>
        <p:grpSpPr>
          <a:xfrm>
            <a:off x="703326" y="4328543"/>
            <a:ext cx="2077017" cy="495669"/>
            <a:chOff x="2061972" y="4088466"/>
            <a:chExt cx="2474976" cy="590640"/>
          </a:xfrm>
        </p:grpSpPr>
        <p:pic>
          <p:nvPicPr>
            <p:cNvPr id="6" name="Paveikslėlis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  <p:pic>
          <p:nvPicPr>
            <p:cNvPr id="12" name="Paveikslėlis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</p:grpSp>
      <p:sp>
        <p:nvSpPr>
          <p:cNvPr id="15" name="Struktūrinė schema: procesas 14"/>
          <p:cNvSpPr/>
          <p:nvPr/>
        </p:nvSpPr>
        <p:spPr>
          <a:xfrm>
            <a:off x="0" y="193016"/>
            <a:ext cx="3234906" cy="591988"/>
          </a:xfrm>
          <a:prstGeom prst="flowChartProcess">
            <a:avLst/>
          </a:prstGeom>
          <a:solidFill>
            <a:srgbClr val="E593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</a:rPr>
              <a:t>Par</a:t>
            </a:r>
            <a:r>
              <a:rPr lang="lt-LT" sz="1200" b="1" dirty="0" err="1" smtClean="0">
                <a:solidFill>
                  <a:schemeClr val="bg1"/>
                </a:solidFill>
              </a:rPr>
              <a:t>tnerystės</a:t>
            </a:r>
            <a:r>
              <a:rPr lang="lt-LT" sz="1200" b="1" dirty="0" smtClean="0">
                <a:solidFill>
                  <a:schemeClr val="bg1"/>
                </a:solidFill>
              </a:rPr>
              <a:t> principo taikymo vertinimas. Ankstesnių tyrimų rezultatai</a:t>
            </a:r>
            <a:endParaRPr lang="lt-LT" sz="12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3326" y="1000125"/>
            <a:ext cx="69738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200" b="1" dirty="0" smtClean="0">
                <a:solidFill>
                  <a:schemeClr val="bg1"/>
                </a:solidFill>
              </a:rPr>
              <a:t>Ankstesnių tyrimų suformuota išvada: </a:t>
            </a:r>
            <a:r>
              <a:rPr lang="lt-LT" sz="1200" dirty="0">
                <a:solidFill>
                  <a:schemeClr val="bg1"/>
                </a:solidFill>
              </a:rPr>
              <a:t>visuomenė </a:t>
            </a:r>
            <a:r>
              <a:rPr lang="lt-LT" sz="1200" dirty="0" smtClean="0">
                <a:solidFill>
                  <a:schemeClr val="bg1"/>
                </a:solidFill>
              </a:rPr>
              <a:t>netiki </a:t>
            </a:r>
            <a:r>
              <a:rPr lang="lt-LT" sz="1200" dirty="0">
                <a:solidFill>
                  <a:schemeClr val="bg1"/>
                </a:solidFill>
              </a:rPr>
              <a:t>savo įsitraukimo potencialu, bet neturėdama galimybės patirti teigiamų bendradarbiavimo santykių, negali pakeisti šio įsitikinimo. Kol valstybės institucijų, kaip bendradarbiaujančių partnerių, įvaizdis išlieka toks pats neigiamas, o piliečiai yra pasyvūs, pačios valstybės institucijos taip pat nėra motyvuotos keistis ir investuoti į bendradarbiavimo procesų </a:t>
            </a:r>
            <a:r>
              <a:rPr lang="lt-LT" sz="1200" dirty="0" smtClean="0">
                <a:solidFill>
                  <a:schemeClr val="bg1"/>
                </a:solidFill>
              </a:rPr>
              <a:t>tobulinimą.</a:t>
            </a:r>
            <a:endParaRPr lang="lt-LT" sz="1200" dirty="0">
              <a:solidFill>
                <a:schemeClr val="bg1"/>
              </a:solidFill>
            </a:endParaRPr>
          </a:p>
        </p:txBody>
      </p:sp>
      <p:sp>
        <p:nvSpPr>
          <p:cNvPr id="4" name="Ciklo rodyklė 3"/>
          <p:cNvSpPr/>
          <p:nvPr/>
        </p:nvSpPr>
        <p:spPr>
          <a:xfrm rot="16200000">
            <a:off x="2689602" y="2402876"/>
            <a:ext cx="1442468" cy="1589716"/>
          </a:xfrm>
          <a:prstGeom prst="circular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>
              <a:solidFill>
                <a:schemeClr val="tx1"/>
              </a:solidFill>
            </a:endParaRPr>
          </a:p>
        </p:txBody>
      </p:sp>
      <p:sp>
        <p:nvSpPr>
          <p:cNvPr id="22" name="Ciklo rodyklė 21"/>
          <p:cNvSpPr/>
          <p:nvPr/>
        </p:nvSpPr>
        <p:spPr>
          <a:xfrm rot="5400000">
            <a:off x="4971667" y="2409444"/>
            <a:ext cx="1428750" cy="1562864"/>
          </a:xfrm>
          <a:prstGeom prst="circular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10835" y="2105025"/>
            <a:ext cx="2605566" cy="11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 smtClean="0">
                <a:solidFill>
                  <a:schemeClr val="bg1"/>
                </a:solidFill>
              </a:rPr>
              <a:t>Partneriai nemato prasmės įsitraukti į partnerystę su ministerijomis, nes nepatiria teigiamos bendradarbiavimo patirties.</a:t>
            </a:r>
            <a:endParaRPr lang="lt-LT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344160" y="3405213"/>
            <a:ext cx="26055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 smtClean="0">
                <a:solidFill>
                  <a:schemeClr val="bg1"/>
                </a:solidFill>
              </a:rPr>
              <a:t>Partneriams esant pasyviems, pačios ministerijos nėra motyvuotos kokybiškai vystyti partnerystę.</a:t>
            </a:r>
            <a:endParaRPr lang="lt-L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6272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uktūrinė schema: procesas 4"/>
          <p:cNvSpPr/>
          <p:nvPr/>
        </p:nvSpPr>
        <p:spPr>
          <a:xfrm>
            <a:off x="0" y="400050"/>
            <a:ext cx="3086100" cy="466725"/>
          </a:xfrm>
          <a:prstGeom prst="flowChartProcess">
            <a:avLst/>
          </a:prstGeom>
          <a:solidFill>
            <a:srgbClr val="E593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400" b="1" dirty="0">
                <a:solidFill>
                  <a:schemeClr val="bg1"/>
                </a:solidFill>
              </a:rPr>
              <a:t>Apklausos metodologija</a:t>
            </a:r>
          </a:p>
        </p:txBody>
      </p:sp>
      <p:sp>
        <p:nvSpPr>
          <p:cNvPr id="32" name="Stačiakampis 31"/>
          <p:cNvSpPr/>
          <p:nvPr/>
        </p:nvSpPr>
        <p:spPr>
          <a:xfrm>
            <a:off x="3175631" y="1855090"/>
            <a:ext cx="2628900" cy="552450"/>
          </a:xfrm>
          <a:prstGeom prst="rect">
            <a:avLst/>
          </a:prstGeom>
          <a:solidFill>
            <a:srgbClr val="E59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000" b="1" dirty="0" smtClean="0"/>
              <a:t>Apklausa</a:t>
            </a:r>
            <a:endParaRPr lang="lt-LT" sz="2000" b="1" dirty="0"/>
          </a:p>
        </p:txBody>
      </p:sp>
      <p:cxnSp>
        <p:nvCxnSpPr>
          <p:cNvPr id="3" name="Tiesioji jungtis 2"/>
          <p:cNvCxnSpPr>
            <a:stCxn id="32" idx="2"/>
            <a:endCxn id="38" idx="0"/>
          </p:cNvCxnSpPr>
          <p:nvPr/>
        </p:nvCxnSpPr>
        <p:spPr>
          <a:xfrm flipH="1">
            <a:off x="2532409" y="2407540"/>
            <a:ext cx="1957672" cy="42862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Tiesioji jungtis 34"/>
          <p:cNvCxnSpPr>
            <a:endCxn id="39" idx="0"/>
          </p:cNvCxnSpPr>
          <p:nvPr/>
        </p:nvCxnSpPr>
        <p:spPr>
          <a:xfrm>
            <a:off x="4490081" y="2407540"/>
            <a:ext cx="1871165" cy="42862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tačiakampis 37"/>
          <p:cNvSpPr/>
          <p:nvPr/>
        </p:nvSpPr>
        <p:spPr>
          <a:xfrm>
            <a:off x="1546856" y="2836165"/>
            <a:ext cx="1971106" cy="428909"/>
          </a:xfrm>
          <a:prstGeom prst="rect">
            <a:avLst/>
          </a:prstGeom>
          <a:solidFill>
            <a:srgbClr val="E59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400" b="1" dirty="0" smtClean="0"/>
              <a:t>Ministerijų</a:t>
            </a:r>
            <a:endParaRPr lang="lt-LT" sz="2000" b="1" dirty="0"/>
          </a:p>
        </p:txBody>
      </p:sp>
      <p:sp>
        <p:nvSpPr>
          <p:cNvPr id="39" name="Stačiakampis 38"/>
          <p:cNvSpPr/>
          <p:nvPr/>
        </p:nvSpPr>
        <p:spPr>
          <a:xfrm>
            <a:off x="5375693" y="2836165"/>
            <a:ext cx="1971106" cy="428909"/>
          </a:xfrm>
          <a:prstGeom prst="rect">
            <a:avLst/>
          </a:prstGeom>
          <a:solidFill>
            <a:srgbClr val="E59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400" b="1" dirty="0" smtClean="0"/>
              <a:t>Partnerių</a:t>
            </a:r>
            <a:endParaRPr lang="lt-LT" sz="2000" b="1" dirty="0"/>
          </a:p>
        </p:txBody>
      </p:sp>
      <p:sp>
        <p:nvSpPr>
          <p:cNvPr id="42" name="Rectangle 21"/>
          <p:cNvSpPr/>
          <p:nvPr/>
        </p:nvSpPr>
        <p:spPr>
          <a:xfrm>
            <a:off x="1013096" y="3265074"/>
            <a:ext cx="2889849" cy="1277642"/>
          </a:xfrm>
          <a:prstGeom prst="rect">
            <a:avLst/>
          </a:prstGeom>
          <a:noFill/>
          <a:ln w="95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43" name="Rectangle 21"/>
          <p:cNvSpPr/>
          <p:nvPr/>
        </p:nvSpPr>
        <p:spPr>
          <a:xfrm>
            <a:off x="4947853" y="3265074"/>
            <a:ext cx="2889849" cy="1648080"/>
          </a:xfrm>
          <a:prstGeom prst="rect">
            <a:avLst/>
          </a:prstGeom>
          <a:noFill/>
          <a:ln w="95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13096" y="3411637"/>
            <a:ext cx="2717321" cy="11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 smtClean="0">
                <a:solidFill>
                  <a:schemeClr val="bg1"/>
                </a:solidFill>
              </a:rPr>
              <a:t>Apklaustos 9 ministerijos (</a:t>
            </a:r>
            <a:r>
              <a:rPr lang="lt-LT" dirty="0" err="1" smtClean="0">
                <a:solidFill>
                  <a:schemeClr val="bg1"/>
                </a:solidFill>
              </a:rPr>
              <a:t>vald</a:t>
            </a:r>
            <a:r>
              <a:rPr lang="lt-LT" dirty="0" smtClean="0">
                <a:solidFill>
                  <a:schemeClr val="bg1"/>
                </a:solidFill>
              </a:rPr>
              <a:t>. IP asignavimus)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 smtClean="0">
                <a:solidFill>
                  <a:schemeClr val="bg1"/>
                </a:solidFill>
              </a:rPr>
              <a:t>25 uždari ir 5 atviri klausimai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 smtClean="0">
                <a:solidFill>
                  <a:schemeClr val="bg1"/>
                </a:solidFill>
              </a:rPr>
              <a:t>Apklausa vykdyta rugsėjo 11 – 29 d.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034116" y="3419700"/>
            <a:ext cx="2717321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 smtClean="0">
                <a:solidFill>
                  <a:schemeClr val="bg1"/>
                </a:solidFill>
              </a:rPr>
              <a:t>Apklaustas 21 partneris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 smtClean="0">
                <a:solidFill>
                  <a:schemeClr val="bg1"/>
                </a:solidFill>
              </a:rPr>
              <a:t>9 sav. ir 12 pilietinės visuomenės org. atstovai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 smtClean="0">
                <a:solidFill>
                  <a:schemeClr val="bg1"/>
                </a:solidFill>
              </a:rPr>
              <a:t>20 uždarų klausimų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 smtClean="0">
                <a:solidFill>
                  <a:schemeClr val="bg1"/>
                </a:solidFill>
              </a:rPr>
              <a:t>Apklausa vykdyta rugsėjo 14 – spalio 6 d.</a:t>
            </a:r>
            <a:endParaRPr lang="lt-LT" dirty="0">
              <a:solidFill>
                <a:schemeClr val="bg1"/>
              </a:solidFill>
            </a:endParaRPr>
          </a:p>
        </p:txBody>
      </p:sp>
      <p:grpSp>
        <p:nvGrpSpPr>
          <p:cNvPr id="46" name="Grupė 45"/>
          <p:cNvGrpSpPr/>
          <p:nvPr/>
        </p:nvGrpSpPr>
        <p:grpSpPr>
          <a:xfrm>
            <a:off x="6712928" y="633412"/>
            <a:ext cx="2077017" cy="495669"/>
            <a:chOff x="2061972" y="4088466"/>
            <a:chExt cx="2474976" cy="590640"/>
          </a:xfrm>
        </p:grpSpPr>
        <p:pic>
          <p:nvPicPr>
            <p:cNvPr id="47" name="Paveikslėlis 4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  <p:pic>
          <p:nvPicPr>
            <p:cNvPr id="48" name="Paveikslėlis 4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</p:grpSp>
      <p:sp>
        <p:nvSpPr>
          <p:cNvPr id="2" name="Stačiakampis 1"/>
          <p:cNvSpPr/>
          <p:nvPr/>
        </p:nvSpPr>
        <p:spPr>
          <a:xfrm>
            <a:off x="375853" y="1004653"/>
            <a:ext cx="4572000" cy="71558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lt-LT" dirty="0">
                <a:solidFill>
                  <a:schemeClr val="bg1"/>
                </a:solidFill>
              </a:rPr>
              <a:t>Tikslas – įvertinti partnerystės principo taikymą rengiant </a:t>
            </a:r>
            <a:r>
              <a:rPr lang="en-GB" dirty="0">
                <a:solidFill>
                  <a:schemeClr val="bg1"/>
                </a:solidFill>
              </a:rPr>
              <a:t>2021-207 </a:t>
            </a:r>
            <a:r>
              <a:rPr lang="en-GB" dirty="0" smtClean="0">
                <a:solidFill>
                  <a:schemeClr val="bg1"/>
                </a:solidFill>
              </a:rPr>
              <a:t>IP. </a:t>
            </a:r>
          </a:p>
          <a:p>
            <a:r>
              <a:rPr lang="en-GB" dirty="0" err="1" smtClean="0">
                <a:solidFill>
                  <a:schemeClr val="bg1"/>
                </a:solidFill>
              </a:rPr>
              <a:t>Vertinimo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metodas</a:t>
            </a:r>
            <a:r>
              <a:rPr lang="en-GB" dirty="0" smtClean="0">
                <a:solidFill>
                  <a:schemeClr val="bg1"/>
                </a:solidFill>
              </a:rPr>
              <a:t> – </a:t>
            </a:r>
            <a:r>
              <a:rPr lang="en-GB" dirty="0" err="1" smtClean="0">
                <a:solidFill>
                  <a:schemeClr val="bg1"/>
                </a:solidFill>
              </a:rPr>
              <a:t>apklausa</a:t>
            </a:r>
            <a:r>
              <a:rPr lang="en-GB" dirty="0" smtClean="0">
                <a:solidFill>
                  <a:schemeClr val="bg1"/>
                </a:solidFill>
              </a:rPr>
              <a:t>.</a:t>
            </a:r>
            <a:endParaRPr lang="lt-L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16384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ė 8"/>
          <p:cNvGrpSpPr/>
          <p:nvPr/>
        </p:nvGrpSpPr>
        <p:grpSpPr>
          <a:xfrm>
            <a:off x="703326" y="4328543"/>
            <a:ext cx="2077017" cy="495669"/>
            <a:chOff x="2061972" y="4088466"/>
            <a:chExt cx="2474976" cy="590640"/>
          </a:xfrm>
        </p:grpSpPr>
        <p:pic>
          <p:nvPicPr>
            <p:cNvPr id="6" name="Paveikslėlis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  <p:pic>
          <p:nvPicPr>
            <p:cNvPr id="12" name="Paveikslėlis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</p:grpSp>
      <p:sp>
        <p:nvSpPr>
          <p:cNvPr id="3" name="TextBox 2"/>
          <p:cNvSpPr txBox="1"/>
          <p:nvPr/>
        </p:nvSpPr>
        <p:spPr>
          <a:xfrm>
            <a:off x="429704" y="1084167"/>
            <a:ext cx="394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400" b="1" dirty="0" smtClean="0">
                <a:solidFill>
                  <a:schemeClr val="bg1"/>
                </a:solidFill>
              </a:rPr>
              <a:t>Partneriai daugiausiai konsultavosi su:</a:t>
            </a:r>
            <a:endParaRPr lang="lt-LT" sz="14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542663110"/>
              </p:ext>
            </p:extLst>
          </p:nvPr>
        </p:nvGraphicFramePr>
        <p:xfrm>
          <a:off x="888521" y="1517715"/>
          <a:ext cx="3088256" cy="25946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3940686866"/>
              </p:ext>
            </p:extLst>
          </p:nvPr>
        </p:nvGraphicFramePr>
        <p:xfrm>
          <a:off x="4813540" y="115312"/>
          <a:ext cx="3838754" cy="21892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Struktūrinė schema: procesas 14"/>
          <p:cNvSpPr/>
          <p:nvPr/>
        </p:nvSpPr>
        <p:spPr>
          <a:xfrm>
            <a:off x="0" y="400050"/>
            <a:ext cx="3086100" cy="466725"/>
          </a:xfrm>
          <a:prstGeom prst="flowChartProcess">
            <a:avLst/>
          </a:prstGeom>
          <a:solidFill>
            <a:srgbClr val="E593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400" b="1" dirty="0">
                <a:solidFill>
                  <a:schemeClr val="bg1"/>
                </a:solidFill>
              </a:rPr>
              <a:t>Partnerių paveikslas</a:t>
            </a:r>
          </a:p>
        </p:txBody>
      </p:sp>
      <p:graphicFrame>
        <p:nvGraphicFramePr>
          <p:cNvPr id="16" name="Diagrama 15"/>
          <p:cNvGraphicFramePr/>
          <p:nvPr>
            <p:extLst>
              <p:ext uri="{D42A27DB-BD31-4B8C-83A1-F6EECF244321}">
                <p14:modId xmlns:p14="http://schemas.microsoft.com/office/powerpoint/2010/main" val="2020382420"/>
              </p:ext>
            </p:extLst>
          </p:nvPr>
        </p:nvGraphicFramePr>
        <p:xfrm>
          <a:off x="4813541" y="2441275"/>
          <a:ext cx="3830128" cy="2272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23418265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4" grpId="0">
        <p:bldAsOne/>
      </p:bldGraphic>
      <p:bldGraphic spid="10" grpId="0">
        <p:bldAsOne/>
      </p:bldGraphic>
      <p:bldGraphic spid="1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ė 8"/>
          <p:cNvGrpSpPr/>
          <p:nvPr/>
        </p:nvGrpSpPr>
        <p:grpSpPr>
          <a:xfrm>
            <a:off x="703326" y="4328543"/>
            <a:ext cx="2077017" cy="495669"/>
            <a:chOff x="2061972" y="4088466"/>
            <a:chExt cx="2474976" cy="590640"/>
          </a:xfrm>
        </p:grpSpPr>
        <p:pic>
          <p:nvPicPr>
            <p:cNvPr id="6" name="Paveikslėlis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  <p:pic>
          <p:nvPicPr>
            <p:cNvPr id="12" name="Paveikslėlis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</p:grpSp>
      <p:sp>
        <p:nvSpPr>
          <p:cNvPr id="15" name="Struktūrinė schema: procesas 14"/>
          <p:cNvSpPr/>
          <p:nvPr/>
        </p:nvSpPr>
        <p:spPr>
          <a:xfrm>
            <a:off x="0" y="400050"/>
            <a:ext cx="3234906" cy="591988"/>
          </a:xfrm>
          <a:prstGeom prst="flowChartProcess">
            <a:avLst/>
          </a:prstGeom>
          <a:solidFill>
            <a:srgbClr val="E593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b="1" dirty="0" smtClean="0">
                <a:solidFill>
                  <a:schemeClr val="bg1"/>
                </a:solidFill>
              </a:rPr>
              <a:t>Kryžminis partnerystės nuostatų vertinimas. Konsultacijų nauda</a:t>
            </a:r>
            <a:endParaRPr lang="lt-LT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313738296"/>
              </p:ext>
            </p:extLst>
          </p:nvPr>
        </p:nvGraphicFramePr>
        <p:xfrm>
          <a:off x="4268110" y="1333499"/>
          <a:ext cx="4312364" cy="28450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684859" y="1079584"/>
            <a:ext cx="419243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 smtClean="0">
                <a:solidFill>
                  <a:schemeClr val="bg1"/>
                </a:solidFill>
              </a:rPr>
              <a:t>Ministerijos. Konsultacijos su partneriais padėjo kokybiškiau suplanuoti IP:</a:t>
            </a:r>
            <a:endParaRPr lang="lt-LT" b="1" dirty="0">
              <a:solidFill>
                <a:schemeClr val="bg1"/>
              </a:solidFill>
            </a:endParaRPr>
          </a:p>
        </p:txBody>
      </p:sp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996206615"/>
              </p:ext>
            </p:extLst>
          </p:nvPr>
        </p:nvGraphicFramePr>
        <p:xfrm>
          <a:off x="121666" y="1502045"/>
          <a:ext cx="3922144" cy="2607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62570" y="1079584"/>
            <a:ext cx="374674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 smtClean="0">
                <a:solidFill>
                  <a:schemeClr val="bg1"/>
                </a:solidFill>
              </a:rPr>
              <a:t>Partneriai. Konsultacijos su ministerijomis rengiant IP buvo naudingos:</a:t>
            </a:r>
            <a:endParaRPr lang="lt-LT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9549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/>
      <p:bldGraphic spid="10" grpId="0">
        <p:bldAsOne/>
      </p:bldGraphic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ė 8"/>
          <p:cNvGrpSpPr/>
          <p:nvPr/>
        </p:nvGrpSpPr>
        <p:grpSpPr>
          <a:xfrm>
            <a:off x="703326" y="4328543"/>
            <a:ext cx="2077017" cy="495669"/>
            <a:chOff x="2061972" y="4088466"/>
            <a:chExt cx="2474976" cy="590640"/>
          </a:xfrm>
        </p:grpSpPr>
        <p:pic>
          <p:nvPicPr>
            <p:cNvPr id="6" name="Paveikslėlis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  <p:pic>
          <p:nvPicPr>
            <p:cNvPr id="12" name="Paveikslėlis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</p:grpSp>
      <p:sp>
        <p:nvSpPr>
          <p:cNvPr id="15" name="Struktūrinė schema: procesas 14"/>
          <p:cNvSpPr/>
          <p:nvPr/>
        </p:nvSpPr>
        <p:spPr>
          <a:xfrm>
            <a:off x="0" y="193016"/>
            <a:ext cx="3234906" cy="591988"/>
          </a:xfrm>
          <a:prstGeom prst="flowChartProcess">
            <a:avLst/>
          </a:prstGeom>
          <a:solidFill>
            <a:srgbClr val="E593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b="1" dirty="0" smtClean="0">
                <a:solidFill>
                  <a:schemeClr val="bg1"/>
                </a:solidFill>
              </a:rPr>
              <a:t>Kryžminis partnerystės nuostatų vertinimas. Įgūdžiai, kompetencijos, motyvacija</a:t>
            </a:r>
            <a:endParaRPr lang="lt-LT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52119787"/>
              </p:ext>
            </p:extLst>
          </p:nvPr>
        </p:nvGraphicFramePr>
        <p:xfrm>
          <a:off x="2732396" y="985743"/>
          <a:ext cx="5457407" cy="334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Stačiakampis 6"/>
          <p:cNvSpPr/>
          <p:nvPr/>
        </p:nvSpPr>
        <p:spPr>
          <a:xfrm>
            <a:off x="396815" y="1205003"/>
            <a:ext cx="19495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b="1" dirty="0" smtClean="0">
                <a:solidFill>
                  <a:schemeClr val="bg1"/>
                </a:solidFill>
              </a:rPr>
              <a:t>[...] pakanka </a:t>
            </a:r>
            <a:r>
              <a:rPr lang="lt-LT" b="1" dirty="0">
                <a:solidFill>
                  <a:schemeClr val="bg1"/>
                </a:solidFill>
              </a:rPr>
              <a:t>kompetencijų, žinių ir iniciatyvumo kokybiškai </a:t>
            </a:r>
            <a:r>
              <a:rPr lang="lt-LT" b="1" dirty="0" smtClean="0">
                <a:solidFill>
                  <a:schemeClr val="bg1"/>
                </a:solidFill>
              </a:rPr>
              <a:t>įsitraukti </a:t>
            </a:r>
            <a:r>
              <a:rPr lang="lt-LT" b="1" dirty="0">
                <a:solidFill>
                  <a:schemeClr val="bg1"/>
                </a:solidFill>
              </a:rPr>
              <a:t>į investicijų </a:t>
            </a:r>
            <a:r>
              <a:rPr lang="lt-LT" b="1" dirty="0" smtClean="0">
                <a:solidFill>
                  <a:schemeClr val="bg1"/>
                </a:solidFill>
              </a:rPr>
              <a:t>planavimą / organizuoti konsultacijų procesą:</a:t>
            </a:r>
            <a:endParaRPr lang="lt-LT" b="1" dirty="0">
              <a:solidFill>
                <a:schemeClr val="bg1"/>
              </a:solidFill>
            </a:endParaRPr>
          </a:p>
        </p:txBody>
      </p:sp>
      <p:sp>
        <p:nvSpPr>
          <p:cNvPr id="3" name="Laisva forma 2"/>
          <p:cNvSpPr/>
          <p:nvPr/>
        </p:nvSpPr>
        <p:spPr>
          <a:xfrm>
            <a:off x="3540642" y="1690574"/>
            <a:ext cx="2402958" cy="1424766"/>
          </a:xfrm>
          <a:custGeom>
            <a:avLst/>
            <a:gdLst>
              <a:gd name="connsiteX0" fmla="*/ 0 w 2402958"/>
              <a:gd name="connsiteY0" fmla="*/ 1414133 h 1424766"/>
              <a:gd name="connsiteX1" fmla="*/ 1201479 w 2402958"/>
              <a:gd name="connsiteY1" fmla="*/ 3 h 1424766"/>
              <a:gd name="connsiteX2" fmla="*/ 2402958 w 2402958"/>
              <a:gd name="connsiteY2" fmla="*/ 1424766 h 1424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02958" h="1424766">
                <a:moveTo>
                  <a:pt x="0" y="1414133"/>
                </a:moveTo>
                <a:cubicBezTo>
                  <a:pt x="400493" y="706182"/>
                  <a:pt x="800986" y="-1769"/>
                  <a:pt x="1201479" y="3"/>
                </a:cubicBezTo>
                <a:cubicBezTo>
                  <a:pt x="1601972" y="1775"/>
                  <a:pt x="2002465" y="713270"/>
                  <a:pt x="2402958" y="1424766"/>
                </a:cubicBezTo>
              </a:path>
            </a:pathLst>
          </a:custGeom>
          <a:noFill/>
          <a:ln w="28575">
            <a:solidFill>
              <a:srgbClr val="E59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4" name="Laisva forma 3"/>
          <p:cNvSpPr/>
          <p:nvPr/>
        </p:nvSpPr>
        <p:spPr>
          <a:xfrm>
            <a:off x="3806456" y="1637414"/>
            <a:ext cx="2424223" cy="1658679"/>
          </a:xfrm>
          <a:custGeom>
            <a:avLst/>
            <a:gdLst>
              <a:gd name="connsiteX0" fmla="*/ 0 w 2424223"/>
              <a:gd name="connsiteY0" fmla="*/ 1658679 h 1658679"/>
              <a:gd name="connsiteX1" fmla="*/ 1222744 w 2424223"/>
              <a:gd name="connsiteY1" fmla="*/ 1339702 h 1658679"/>
              <a:gd name="connsiteX2" fmla="*/ 2424223 w 2424223"/>
              <a:gd name="connsiteY2" fmla="*/ 0 h 1658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24223" h="1658679">
                <a:moveTo>
                  <a:pt x="0" y="1658679"/>
                </a:moveTo>
                <a:cubicBezTo>
                  <a:pt x="409353" y="1637413"/>
                  <a:pt x="818707" y="1616148"/>
                  <a:pt x="1222744" y="1339702"/>
                </a:cubicBezTo>
                <a:cubicBezTo>
                  <a:pt x="1626781" y="1063256"/>
                  <a:pt x="2025502" y="531628"/>
                  <a:pt x="2424223" y="0"/>
                </a:cubicBezTo>
              </a:path>
            </a:pathLst>
          </a:cu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8" name="Laisva forma 7"/>
          <p:cNvSpPr/>
          <p:nvPr/>
        </p:nvSpPr>
        <p:spPr>
          <a:xfrm>
            <a:off x="4082902" y="1679931"/>
            <a:ext cx="2392326" cy="1424776"/>
          </a:xfrm>
          <a:custGeom>
            <a:avLst/>
            <a:gdLst>
              <a:gd name="connsiteX0" fmla="*/ 0 w 2392326"/>
              <a:gd name="connsiteY0" fmla="*/ 1403511 h 1424776"/>
              <a:gd name="connsiteX1" fmla="*/ 1244010 w 2392326"/>
              <a:gd name="connsiteY1" fmla="*/ 13 h 1424776"/>
              <a:gd name="connsiteX2" fmla="*/ 2392326 w 2392326"/>
              <a:gd name="connsiteY2" fmla="*/ 1424776 h 1424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92326" h="1424776">
                <a:moveTo>
                  <a:pt x="0" y="1403511"/>
                </a:moveTo>
                <a:cubicBezTo>
                  <a:pt x="422644" y="699990"/>
                  <a:pt x="845289" y="-3531"/>
                  <a:pt x="1244010" y="13"/>
                </a:cubicBezTo>
                <a:cubicBezTo>
                  <a:pt x="1642731" y="3557"/>
                  <a:pt x="2017528" y="714166"/>
                  <a:pt x="2392326" y="1424776"/>
                </a:cubicBezTo>
              </a:path>
            </a:pathLst>
          </a:custGeom>
          <a:noFill/>
          <a:ln w="285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407940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ė 8"/>
          <p:cNvGrpSpPr/>
          <p:nvPr/>
        </p:nvGrpSpPr>
        <p:grpSpPr>
          <a:xfrm>
            <a:off x="703326" y="4328543"/>
            <a:ext cx="2077017" cy="495669"/>
            <a:chOff x="2061972" y="4088466"/>
            <a:chExt cx="2474976" cy="590640"/>
          </a:xfrm>
        </p:grpSpPr>
        <p:pic>
          <p:nvPicPr>
            <p:cNvPr id="6" name="Paveikslėlis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  <p:pic>
          <p:nvPicPr>
            <p:cNvPr id="12" name="Paveikslėlis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</p:grpSp>
      <p:sp>
        <p:nvSpPr>
          <p:cNvPr id="15" name="Struktūrinė schema: procesas 14"/>
          <p:cNvSpPr/>
          <p:nvPr/>
        </p:nvSpPr>
        <p:spPr>
          <a:xfrm>
            <a:off x="0" y="193016"/>
            <a:ext cx="3234906" cy="591988"/>
          </a:xfrm>
          <a:prstGeom prst="flowChartProcess">
            <a:avLst/>
          </a:prstGeom>
          <a:solidFill>
            <a:srgbClr val="E593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b="1" dirty="0" smtClean="0">
                <a:solidFill>
                  <a:schemeClr val="bg1"/>
                </a:solidFill>
              </a:rPr>
              <a:t>Kryžminis partnerystės nuostatų vertinimas. Įgūdžiai, kompetencijos, motyvacija</a:t>
            </a:r>
            <a:endParaRPr lang="lt-LT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873248808"/>
              </p:ext>
            </p:extLst>
          </p:nvPr>
        </p:nvGraphicFramePr>
        <p:xfrm>
          <a:off x="2732396" y="985743"/>
          <a:ext cx="5457407" cy="334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Stačiakampis 6"/>
          <p:cNvSpPr/>
          <p:nvPr/>
        </p:nvSpPr>
        <p:spPr>
          <a:xfrm>
            <a:off x="396815" y="1205003"/>
            <a:ext cx="19495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b="1" dirty="0" smtClean="0">
                <a:solidFill>
                  <a:schemeClr val="bg1"/>
                </a:solidFill>
              </a:rPr>
              <a:t>[...] pakanka motyvacijos prasmingam bendradarbiavimui / kokybiškai įsitraukti į investicijų planavimą:</a:t>
            </a:r>
            <a:endParaRPr lang="lt-LT" b="1" dirty="0">
              <a:solidFill>
                <a:schemeClr val="bg1"/>
              </a:solidFill>
            </a:endParaRPr>
          </a:p>
        </p:txBody>
      </p:sp>
      <p:cxnSp>
        <p:nvCxnSpPr>
          <p:cNvPr id="4" name="Tiesioji jungtis 3"/>
          <p:cNvCxnSpPr/>
          <p:nvPr/>
        </p:nvCxnSpPr>
        <p:spPr>
          <a:xfrm>
            <a:off x="3771900" y="1874417"/>
            <a:ext cx="2381250" cy="1430758"/>
          </a:xfrm>
          <a:prstGeom prst="line">
            <a:avLst/>
          </a:prstGeom>
          <a:ln w="38100">
            <a:solidFill>
              <a:srgbClr val="E593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Laisva forma 10"/>
          <p:cNvSpPr/>
          <p:nvPr/>
        </p:nvSpPr>
        <p:spPr>
          <a:xfrm>
            <a:off x="3829050" y="1569252"/>
            <a:ext cx="2571750" cy="1878798"/>
          </a:xfrm>
          <a:custGeom>
            <a:avLst/>
            <a:gdLst>
              <a:gd name="connsiteX0" fmla="*/ 0 w 2571750"/>
              <a:gd name="connsiteY0" fmla="*/ 1107273 h 1878798"/>
              <a:gd name="connsiteX1" fmla="*/ 857250 w 2571750"/>
              <a:gd name="connsiteY1" fmla="*/ 1478748 h 1878798"/>
              <a:gd name="connsiteX2" fmla="*/ 1685925 w 2571750"/>
              <a:gd name="connsiteY2" fmla="*/ 2373 h 1878798"/>
              <a:gd name="connsiteX3" fmla="*/ 2571750 w 2571750"/>
              <a:gd name="connsiteY3" fmla="*/ 1878798 h 1878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71750" h="1878798">
                <a:moveTo>
                  <a:pt x="0" y="1107273"/>
                </a:moveTo>
                <a:cubicBezTo>
                  <a:pt x="288131" y="1385085"/>
                  <a:pt x="576263" y="1662898"/>
                  <a:pt x="857250" y="1478748"/>
                </a:cubicBezTo>
                <a:cubicBezTo>
                  <a:pt x="1138237" y="1294598"/>
                  <a:pt x="1400175" y="-64302"/>
                  <a:pt x="1685925" y="2373"/>
                </a:cubicBezTo>
                <a:cubicBezTo>
                  <a:pt x="1971675" y="69048"/>
                  <a:pt x="2271712" y="973923"/>
                  <a:pt x="2571750" y="1878798"/>
                </a:cubicBezTo>
              </a:path>
            </a:pathLst>
          </a:cu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cxnSp>
        <p:nvCxnSpPr>
          <p:cNvPr id="10" name="Tiesioji jungtis 9"/>
          <p:cNvCxnSpPr/>
          <p:nvPr/>
        </p:nvCxnSpPr>
        <p:spPr>
          <a:xfrm>
            <a:off x="4005618" y="2361063"/>
            <a:ext cx="1767385" cy="0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4808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ė 8"/>
          <p:cNvGrpSpPr/>
          <p:nvPr/>
        </p:nvGrpSpPr>
        <p:grpSpPr>
          <a:xfrm>
            <a:off x="703326" y="4328543"/>
            <a:ext cx="2077017" cy="495669"/>
            <a:chOff x="2061972" y="4088466"/>
            <a:chExt cx="2474976" cy="590640"/>
          </a:xfrm>
        </p:grpSpPr>
        <p:pic>
          <p:nvPicPr>
            <p:cNvPr id="6" name="Paveikslėlis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  <p:pic>
          <p:nvPicPr>
            <p:cNvPr id="12" name="Paveikslėlis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</p:grpSp>
      <p:sp>
        <p:nvSpPr>
          <p:cNvPr id="15" name="Struktūrinė schema: procesas 14"/>
          <p:cNvSpPr/>
          <p:nvPr/>
        </p:nvSpPr>
        <p:spPr>
          <a:xfrm>
            <a:off x="0" y="193016"/>
            <a:ext cx="3234906" cy="591988"/>
          </a:xfrm>
          <a:prstGeom prst="flowChartProcess">
            <a:avLst/>
          </a:prstGeom>
          <a:solidFill>
            <a:srgbClr val="E593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b="1" dirty="0" smtClean="0">
                <a:solidFill>
                  <a:schemeClr val="bg1"/>
                </a:solidFill>
              </a:rPr>
              <a:t>Kryžminis partnerystės nuostatų vertinimas. Įgūdžiai, kompetencijos, motyvacija</a:t>
            </a:r>
            <a:endParaRPr lang="lt-LT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891095210"/>
              </p:ext>
            </p:extLst>
          </p:nvPr>
        </p:nvGraphicFramePr>
        <p:xfrm>
          <a:off x="2732396" y="985743"/>
          <a:ext cx="5457407" cy="334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Stačiakampis 6"/>
          <p:cNvSpPr/>
          <p:nvPr/>
        </p:nvSpPr>
        <p:spPr>
          <a:xfrm>
            <a:off x="396815" y="1205003"/>
            <a:ext cx="194957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b="1" dirty="0" smtClean="0">
                <a:solidFill>
                  <a:srgbClr val="C00000"/>
                </a:solidFill>
              </a:rPr>
              <a:t>Mano</a:t>
            </a:r>
            <a:r>
              <a:rPr lang="lt-LT" dirty="0" smtClean="0">
                <a:solidFill>
                  <a:srgbClr val="C00000"/>
                </a:solidFill>
              </a:rPr>
              <a:t> </a:t>
            </a:r>
            <a:r>
              <a:rPr lang="lt-LT" dirty="0" smtClean="0">
                <a:solidFill>
                  <a:schemeClr val="bg1"/>
                </a:solidFill>
              </a:rPr>
              <a:t>org./institucijai pakanka kompetencijų ir patirties kokybiškai įsitraukti į konsultacijų procesą / organizuoti konsultacijų procesą:</a:t>
            </a:r>
            <a:endParaRPr lang="lt-LT" dirty="0">
              <a:solidFill>
                <a:schemeClr val="bg1"/>
              </a:solidFill>
            </a:endParaRPr>
          </a:p>
        </p:txBody>
      </p:sp>
      <p:sp>
        <p:nvSpPr>
          <p:cNvPr id="3" name="Laisva forma 2"/>
          <p:cNvSpPr/>
          <p:nvPr/>
        </p:nvSpPr>
        <p:spPr>
          <a:xfrm>
            <a:off x="3590926" y="1314450"/>
            <a:ext cx="2800350" cy="2064868"/>
          </a:xfrm>
          <a:custGeom>
            <a:avLst/>
            <a:gdLst>
              <a:gd name="connsiteX0" fmla="*/ 0 w 2905267"/>
              <a:gd name="connsiteY0" fmla="*/ 0 h 2064868"/>
              <a:gd name="connsiteX1" fmla="*/ 695325 w 2905267"/>
              <a:gd name="connsiteY1" fmla="*/ 2000250 h 2064868"/>
              <a:gd name="connsiteX2" fmla="*/ 1352550 w 2905267"/>
              <a:gd name="connsiteY2" fmla="*/ 1514475 h 2064868"/>
              <a:gd name="connsiteX3" fmla="*/ 2771775 w 2905267"/>
              <a:gd name="connsiteY3" fmla="*/ 2019300 h 2064868"/>
              <a:gd name="connsiteX4" fmla="*/ 2762250 w 2905267"/>
              <a:gd name="connsiteY4" fmla="*/ 2009775 h 2064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05267" h="2064868">
                <a:moveTo>
                  <a:pt x="0" y="0"/>
                </a:moveTo>
                <a:cubicBezTo>
                  <a:pt x="234950" y="873919"/>
                  <a:pt x="469900" y="1747838"/>
                  <a:pt x="695325" y="2000250"/>
                </a:cubicBezTo>
                <a:cubicBezTo>
                  <a:pt x="920750" y="2252662"/>
                  <a:pt x="1006475" y="1511300"/>
                  <a:pt x="1352550" y="1514475"/>
                </a:cubicBezTo>
                <a:cubicBezTo>
                  <a:pt x="1698625" y="1517650"/>
                  <a:pt x="2536825" y="1936750"/>
                  <a:pt x="2771775" y="2019300"/>
                </a:cubicBezTo>
                <a:cubicBezTo>
                  <a:pt x="3006725" y="2101850"/>
                  <a:pt x="2884487" y="2055812"/>
                  <a:pt x="2762250" y="2009775"/>
                </a:cubicBezTo>
              </a:path>
            </a:pathLst>
          </a:custGeom>
          <a:noFill/>
          <a:ln w="28575">
            <a:solidFill>
              <a:srgbClr val="E59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5" name="Laisva forma 4"/>
          <p:cNvSpPr/>
          <p:nvPr/>
        </p:nvSpPr>
        <p:spPr>
          <a:xfrm>
            <a:off x="3733800" y="2324100"/>
            <a:ext cx="2066925" cy="733427"/>
          </a:xfrm>
          <a:custGeom>
            <a:avLst/>
            <a:gdLst>
              <a:gd name="connsiteX0" fmla="*/ 0 w 2066925"/>
              <a:gd name="connsiteY0" fmla="*/ 723900 h 733427"/>
              <a:gd name="connsiteX1" fmla="*/ 695325 w 2066925"/>
              <a:gd name="connsiteY1" fmla="*/ 9525 h 733427"/>
              <a:gd name="connsiteX2" fmla="*/ 1390650 w 2066925"/>
              <a:gd name="connsiteY2" fmla="*/ 733425 h 733427"/>
              <a:gd name="connsiteX3" fmla="*/ 2066925 w 2066925"/>
              <a:gd name="connsiteY3" fmla="*/ 0 h 733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66925" h="733427">
                <a:moveTo>
                  <a:pt x="0" y="723900"/>
                </a:moveTo>
                <a:cubicBezTo>
                  <a:pt x="231775" y="365918"/>
                  <a:pt x="463550" y="7937"/>
                  <a:pt x="695325" y="9525"/>
                </a:cubicBezTo>
                <a:cubicBezTo>
                  <a:pt x="927100" y="11112"/>
                  <a:pt x="1162050" y="735012"/>
                  <a:pt x="1390650" y="733425"/>
                </a:cubicBezTo>
                <a:cubicBezTo>
                  <a:pt x="1619250" y="731838"/>
                  <a:pt x="1843087" y="365919"/>
                  <a:pt x="2066925" y="0"/>
                </a:cubicBezTo>
              </a:path>
            </a:pathLst>
          </a:cu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4" name="Laisva forma 3"/>
          <p:cNvSpPr/>
          <p:nvPr/>
        </p:nvSpPr>
        <p:spPr>
          <a:xfrm>
            <a:off x="3807725" y="1831257"/>
            <a:ext cx="1439839" cy="939239"/>
          </a:xfrm>
          <a:custGeom>
            <a:avLst/>
            <a:gdLst>
              <a:gd name="connsiteX0" fmla="*/ 0 w 1439839"/>
              <a:gd name="connsiteY0" fmla="*/ 939239 h 939239"/>
              <a:gd name="connsiteX1" fmla="*/ 709684 w 1439839"/>
              <a:gd name="connsiteY1" fmla="*/ 11191 h 939239"/>
              <a:gd name="connsiteX2" fmla="*/ 1439839 w 1439839"/>
              <a:gd name="connsiteY2" fmla="*/ 509334 h 939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39839" h="939239">
                <a:moveTo>
                  <a:pt x="0" y="939239"/>
                </a:moveTo>
                <a:cubicBezTo>
                  <a:pt x="234855" y="511040"/>
                  <a:pt x="469711" y="82842"/>
                  <a:pt x="709684" y="11191"/>
                </a:cubicBezTo>
                <a:cubicBezTo>
                  <a:pt x="949657" y="-60460"/>
                  <a:pt x="1194748" y="224437"/>
                  <a:pt x="1439839" y="509334"/>
                </a:cubicBezTo>
              </a:path>
            </a:pathLst>
          </a:cu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159558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ė 8"/>
          <p:cNvGrpSpPr/>
          <p:nvPr/>
        </p:nvGrpSpPr>
        <p:grpSpPr>
          <a:xfrm>
            <a:off x="405615" y="4434868"/>
            <a:ext cx="2077017" cy="495669"/>
            <a:chOff x="2061972" y="4088466"/>
            <a:chExt cx="2474976" cy="590640"/>
          </a:xfrm>
        </p:grpSpPr>
        <p:pic>
          <p:nvPicPr>
            <p:cNvPr id="6" name="Paveikslėlis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  <p:pic>
          <p:nvPicPr>
            <p:cNvPr id="12" name="Paveikslėlis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</p:grpSp>
      <p:sp>
        <p:nvSpPr>
          <p:cNvPr id="15" name="Struktūrinė schema: procesas 14"/>
          <p:cNvSpPr/>
          <p:nvPr/>
        </p:nvSpPr>
        <p:spPr>
          <a:xfrm>
            <a:off x="0" y="193016"/>
            <a:ext cx="3234906" cy="591988"/>
          </a:xfrm>
          <a:prstGeom prst="flowChartProcess">
            <a:avLst/>
          </a:prstGeom>
          <a:solidFill>
            <a:srgbClr val="E593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b="1" dirty="0" smtClean="0">
                <a:solidFill>
                  <a:schemeClr val="bg1"/>
                </a:solidFill>
              </a:rPr>
              <a:t>Ministerijos. Ištekliai ir informacija</a:t>
            </a:r>
            <a:endParaRPr lang="lt-LT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4" name="Diagrama 13"/>
          <p:cNvGraphicFramePr/>
          <p:nvPr>
            <p:extLst>
              <p:ext uri="{D42A27DB-BD31-4B8C-83A1-F6EECF244321}">
                <p14:modId xmlns:p14="http://schemas.microsoft.com/office/powerpoint/2010/main" val="455935148"/>
              </p:ext>
            </p:extLst>
          </p:nvPr>
        </p:nvGraphicFramePr>
        <p:xfrm>
          <a:off x="-182832" y="1776819"/>
          <a:ext cx="3417738" cy="2656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605460" y="945822"/>
            <a:ext cx="20239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 dirty="0" smtClean="0">
                <a:solidFill>
                  <a:schemeClr val="bg1"/>
                </a:solidFill>
              </a:rPr>
              <a:t>Ministerijai pakanka informacijos kaip teisingai organizuoti konsultacijų procesą:</a:t>
            </a:r>
            <a:endParaRPr lang="lt-LT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9" name="Diagrama 18"/>
          <p:cNvGraphicFramePr/>
          <p:nvPr>
            <p:extLst>
              <p:ext uri="{D42A27DB-BD31-4B8C-83A1-F6EECF244321}">
                <p14:modId xmlns:p14="http://schemas.microsoft.com/office/powerpoint/2010/main" val="1851273453"/>
              </p:ext>
            </p:extLst>
          </p:nvPr>
        </p:nvGraphicFramePr>
        <p:xfrm>
          <a:off x="2052084" y="1776819"/>
          <a:ext cx="4627901" cy="2645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979724" y="1115138"/>
            <a:ext cx="2751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 dirty="0" smtClean="0">
                <a:solidFill>
                  <a:schemeClr val="bg1"/>
                </a:solidFill>
              </a:rPr>
              <a:t>Konsultacijos su VI dėl partnerystės principo org. buvo naudingos</a:t>
            </a:r>
            <a:endParaRPr lang="lt-LT" sz="1200" b="1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03357" y="1499820"/>
            <a:ext cx="33993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 dirty="0" smtClean="0">
                <a:solidFill>
                  <a:schemeClr val="bg1"/>
                </a:solidFill>
              </a:rPr>
              <a:t>Pasiūlymai dėl VI veiklos gerinimo:</a:t>
            </a:r>
            <a:endParaRPr lang="lt-LT" sz="1200" b="1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36040" y="1860765"/>
            <a:ext cx="29390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1. </a:t>
            </a:r>
            <a:r>
              <a:rPr lang="lt-LT" sz="1200" dirty="0" smtClean="0">
                <a:solidFill>
                  <a:schemeClr val="bg1"/>
                </a:solidFill>
              </a:rPr>
              <a:t>Organizuoti susitikimus</a:t>
            </a:r>
            <a:r>
              <a:rPr lang="en-GB" sz="1200" dirty="0" smtClean="0">
                <a:solidFill>
                  <a:schemeClr val="bg1"/>
                </a:solidFill>
              </a:rPr>
              <a:t>/</a:t>
            </a:r>
            <a:r>
              <a:rPr lang="lt-LT" sz="1200" dirty="0" smtClean="0">
                <a:solidFill>
                  <a:schemeClr val="bg1"/>
                </a:solidFill>
              </a:rPr>
              <a:t>patirties </a:t>
            </a:r>
            <a:r>
              <a:rPr lang="lt-LT" sz="1200" dirty="0">
                <a:solidFill>
                  <a:schemeClr val="bg1"/>
                </a:solidFill>
              </a:rPr>
              <a:t>mainus tarp institucijų. Su tikslu pasidalinti gerąja </a:t>
            </a:r>
            <a:r>
              <a:rPr lang="lt-LT" sz="1200" dirty="0" smtClean="0">
                <a:solidFill>
                  <a:schemeClr val="bg1"/>
                </a:solidFill>
              </a:rPr>
              <a:t>praktika</a:t>
            </a:r>
            <a:r>
              <a:rPr lang="en-GB" sz="1200" dirty="0" smtClean="0">
                <a:solidFill>
                  <a:schemeClr val="bg1"/>
                </a:solidFill>
              </a:rPr>
              <a:t>.</a:t>
            </a:r>
            <a:endParaRPr lang="lt-LT" sz="12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922334" y="2485283"/>
            <a:ext cx="29527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2</a:t>
            </a:r>
            <a:r>
              <a:rPr lang="en-GB" sz="1200" dirty="0" smtClean="0">
                <a:solidFill>
                  <a:schemeClr val="bg1"/>
                </a:solidFill>
              </a:rPr>
              <a:t>. </a:t>
            </a:r>
            <a:r>
              <a:rPr lang="lt-LT" sz="1200" dirty="0">
                <a:solidFill>
                  <a:schemeClr val="bg1"/>
                </a:solidFill>
              </a:rPr>
              <a:t>Leisti pasirinkti skirtingus partnerystės principo taikymo formatus, proaktyviai inicijuoti/organizuoti susitikimus/konsultacijas.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22334" y="3300199"/>
            <a:ext cx="25700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3</a:t>
            </a:r>
            <a:r>
              <a:rPr lang="en-GB" sz="1200" dirty="0" smtClean="0">
                <a:solidFill>
                  <a:schemeClr val="bg1"/>
                </a:solidFill>
              </a:rPr>
              <a:t>. </a:t>
            </a:r>
            <a:r>
              <a:rPr lang="lt-LT" sz="1200" dirty="0">
                <a:solidFill>
                  <a:schemeClr val="bg1"/>
                </a:solidFill>
              </a:rPr>
              <a:t>Gairių, metodikų ir kt. naudingos informacijos pristatymas pasitarimų ar mokymų formatu.</a:t>
            </a:r>
          </a:p>
        </p:txBody>
      </p:sp>
    </p:spTree>
    <p:extLst>
      <p:ext uri="{BB962C8B-B14F-4D97-AF65-F5344CB8AC3E}">
        <p14:creationId xmlns:p14="http://schemas.microsoft.com/office/powerpoint/2010/main" val="6530436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AsOne/>
      </p:bldGraphic>
      <p:bldP spid="16" grpId="0"/>
      <p:bldGraphic spid="19" grpId="0">
        <p:bldAsOne/>
      </p:bldGraphic>
      <p:bldP spid="20" grpId="0"/>
      <p:bldP spid="21" grpId="0"/>
      <p:bldP spid="22" grpId="0"/>
      <p:bldP spid="23" grpId="0"/>
      <p:bldP spid="24" grpId="0"/>
    </p:bldLst>
  </p:timing>
</p:sld>
</file>

<file path=ppt/theme/theme1.xml><?xml version="1.0" encoding="utf-8"?>
<a:theme xmlns:a="http://schemas.openxmlformats.org/drawingml/2006/main" name="Office Theme">
  <a:themeElements>
    <a:clrScheme name="Custom 8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4B5050"/>
      </a:accent1>
      <a:accent2>
        <a:srgbClr val="2957A3"/>
      </a:accent2>
      <a:accent3>
        <a:srgbClr val="6E7378"/>
      </a:accent3>
      <a:accent4>
        <a:srgbClr val="91969B"/>
      </a:accent4>
      <a:accent5>
        <a:srgbClr val="AAAFB4"/>
      </a:accent5>
      <a:accent6>
        <a:srgbClr val="AE8958"/>
      </a:accent6>
      <a:hlink>
        <a:srgbClr val="2957A3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69061</TotalTime>
  <Words>1030</Words>
  <Application>Microsoft Office PowerPoint</Application>
  <PresentationFormat>Demonstracija ekrane (16:9)</PresentationFormat>
  <Paragraphs>160</Paragraphs>
  <Slides>17</Slides>
  <Notes>17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17</vt:i4>
      </vt:variant>
    </vt:vector>
  </HeadingPairs>
  <TitlesOfParts>
    <vt:vector size="18" baseType="lpstr">
      <vt:lpstr>Office Theme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</vt:vector>
  </TitlesOfParts>
  <Company>Moorche 30 DVDs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fm</dc:creator>
  <cp:lastModifiedBy>Matas Cancingeris</cp:lastModifiedBy>
  <cp:revision>2049</cp:revision>
  <cp:lastPrinted>2021-08-02T09:56:23Z</cp:lastPrinted>
  <dcterms:created xsi:type="dcterms:W3CDTF">2015-05-25T12:45:08Z</dcterms:created>
  <dcterms:modified xsi:type="dcterms:W3CDTF">2024-01-03T08:10:38Z</dcterms:modified>
</cp:coreProperties>
</file>